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8">
  <p:sldMasterIdLst>
    <p:sldMasterId id="2147483987" r:id="rId1"/>
    <p:sldMasterId id="2147483672" r:id="rId2"/>
    <p:sldMasterId id="2147483683" r:id="rId3"/>
    <p:sldMasterId id="2147483985" r:id="rId4"/>
  </p:sldMasterIdLst>
  <p:notesMasterIdLst>
    <p:notesMasterId r:id="rId32"/>
  </p:notesMasterIdLst>
  <p:handoutMasterIdLst>
    <p:handoutMasterId r:id="rId33"/>
  </p:handoutMasterIdLst>
  <p:sldIdLst>
    <p:sldId id="488" r:id="rId5"/>
    <p:sldId id="443" r:id="rId6"/>
    <p:sldId id="340" r:id="rId7"/>
    <p:sldId id="434" r:id="rId8"/>
    <p:sldId id="438" r:id="rId9"/>
    <p:sldId id="439" r:id="rId10"/>
    <p:sldId id="440" r:id="rId11"/>
    <p:sldId id="441" r:id="rId12"/>
    <p:sldId id="445" r:id="rId13"/>
    <p:sldId id="446" r:id="rId14"/>
    <p:sldId id="447" r:id="rId15"/>
    <p:sldId id="482" r:id="rId16"/>
    <p:sldId id="481"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50" r:id="rId31"/>
  </p:sldIdLst>
  <p:sldSz cx="9144000" cy="6858000" type="screen4x3"/>
  <p:notesSz cx="6865938" cy="99949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4319">
          <p15:clr>
            <a:srgbClr val="A4A3A4"/>
          </p15:clr>
        </p15:guide>
        <p15:guide id="2" orient="horz" pos="1185" userDrawn="1">
          <p15:clr>
            <a:srgbClr val="A4A3A4"/>
          </p15:clr>
        </p15:guide>
        <p15:guide id="3" pos="809">
          <p15:clr>
            <a:srgbClr val="A4A3A4"/>
          </p15:clr>
        </p15:guide>
        <p15:guide id="4" orient="horz" pos="527">
          <p15:clr>
            <a:srgbClr val="A4A3A4"/>
          </p15:clr>
        </p15:guide>
        <p15:guide id="5" pos="476">
          <p15:clr>
            <a:srgbClr val="A4A3A4"/>
          </p15:clr>
        </p15:guide>
      </p15:sldGuideLst>
    </p:ext>
    <p:ext uri="{2D200454-40CA-4A62-9FC3-DE9A4176ACB9}">
      <p15:notesGuideLst xmlns:p15="http://schemas.microsoft.com/office/powerpoint/2012/main" xmlns="">
        <p15:guide id="1" orient="horz" pos="3161" userDrawn="1">
          <p15:clr>
            <a:srgbClr val="A4A3A4"/>
          </p15:clr>
        </p15:guide>
        <p15:guide id="2" pos="2160" userDrawn="1">
          <p15:clr>
            <a:srgbClr val="A4A3A4"/>
          </p15:clr>
        </p15:guide>
        <p15:guide id="3" orient="horz" pos="3142" userDrawn="1">
          <p15:clr>
            <a:srgbClr val="A4A3A4"/>
          </p15:clr>
        </p15:guide>
        <p15:guide id="4" pos="2157" userDrawn="1">
          <p15:clr>
            <a:srgbClr val="A4A3A4"/>
          </p15:clr>
        </p15:guide>
        <p15:guide id="5" orient="horz" pos="3169" userDrawn="1">
          <p15:clr>
            <a:srgbClr val="A4A3A4"/>
          </p15:clr>
        </p15:guide>
        <p15:guide id="6" orient="horz" pos="3149" userDrawn="1">
          <p15:clr>
            <a:srgbClr val="A4A3A4"/>
          </p15:clr>
        </p15:guide>
        <p15:guide id="7" pos="2167" userDrawn="1">
          <p15:clr>
            <a:srgbClr val="A4A3A4"/>
          </p15:clr>
        </p15:guide>
        <p15:guide id="8"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7E1B"/>
    <a:srgbClr val="00FF00"/>
    <a:srgbClr val="AE852D"/>
    <a:srgbClr val="4FC9DC"/>
    <a:srgbClr val="9B6900"/>
    <a:srgbClr val="FFFFF0"/>
    <a:srgbClr val="558ED5"/>
    <a:srgbClr val="9F6E08"/>
    <a:srgbClr val="0000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2578" autoAdjust="0"/>
  </p:normalViewPr>
  <p:slideViewPr>
    <p:cSldViewPr snapToGrid="0">
      <p:cViewPr varScale="1">
        <p:scale>
          <a:sx n="105" d="100"/>
          <a:sy n="105" d="100"/>
        </p:scale>
        <p:origin x="-870" y="-90"/>
      </p:cViewPr>
      <p:guideLst>
        <p:guide orient="horz" pos="4319"/>
        <p:guide orient="horz" pos="1185"/>
        <p:guide orient="horz" pos="527"/>
        <p:guide pos="809"/>
        <p:guide pos="476"/>
      </p:guideLst>
    </p:cSldViewPr>
  </p:slid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71" d="100"/>
          <a:sy n="71" d="100"/>
        </p:scale>
        <p:origin x="-2226" y="-120"/>
      </p:cViewPr>
      <p:guideLst>
        <p:guide orient="horz" pos="3161"/>
        <p:guide orient="horz" pos="3142"/>
        <p:guide orient="horz" pos="3169"/>
        <p:guide orient="horz" pos="3149"/>
        <p:guide pos="2160"/>
        <p:guide pos="2157"/>
        <p:guide pos="2167"/>
        <p:guide pos="216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75026" cy="499666"/>
          </a:xfrm>
          <a:prstGeom prst="rect">
            <a:avLst/>
          </a:prstGeom>
        </p:spPr>
        <p:txBody>
          <a:bodyPr vert="horz" lIns="92767" tIns="46382" rIns="92767" bIns="46382"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9315" y="0"/>
            <a:ext cx="2975026" cy="499666"/>
          </a:xfrm>
          <a:prstGeom prst="rect">
            <a:avLst/>
          </a:prstGeom>
        </p:spPr>
        <p:txBody>
          <a:bodyPr vert="horz" lIns="92767" tIns="46382" rIns="92767" bIns="46382" rtlCol="0"/>
          <a:lstStyle>
            <a:lvl1pPr algn="r" fontAlgn="auto">
              <a:spcBef>
                <a:spcPts val="0"/>
              </a:spcBef>
              <a:spcAft>
                <a:spcPts val="0"/>
              </a:spcAft>
              <a:defRPr kumimoji="0" sz="1200">
                <a:latin typeface="+mn-lt"/>
                <a:ea typeface="+mn-ea"/>
              </a:defRPr>
            </a:lvl1pPr>
          </a:lstStyle>
          <a:p>
            <a:pPr>
              <a:defRPr/>
            </a:pPr>
            <a:fld id="{9F763F83-BBB3-4E4E-96ED-F15951AF9D70}" type="datetimeFigureOut">
              <a:rPr lang="zh-TW" altLang="en-US"/>
              <a:pPr>
                <a:defRPr/>
              </a:pPr>
              <a:t>2023/1/31</a:t>
            </a:fld>
            <a:endParaRPr lang="zh-TW" altLang="en-US"/>
          </a:p>
        </p:txBody>
      </p:sp>
      <p:sp>
        <p:nvSpPr>
          <p:cNvPr id="4" name="頁尾版面配置區 3"/>
          <p:cNvSpPr>
            <a:spLocks noGrp="1"/>
          </p:cNvSpPr>
          <p:nvPr>
            <p:ph type="ftr" sz="quarter" idx="2"/>
          </p:nvPr>
        </p:nvSpPr>
        <p:spPr>
          <a:xfrm>
            <a:off x="2" y="9493645"/>
            <a:ext cx="2975026" cy="499665"/>
          </a:xfrm>
          <a:prstGeom prst="rect">
            <a:avLst/>
          </a:prstGeom>
        </p:spPr>
        <p:txBody>
          <a:bodyPr vert="horz" lIns="92767" tIns="46382" rIns="92767" bIns="46382"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9315" y="9493645"/>
            <a:ext cx="2975026" cy="499665"/>
          </a:xfrm>
          <a:prstGeom prst="rect">
            <a:avLst/>
          </a:prstGeom>
        </p:spPr>
        <p:txBody>
          <a:bodyPr vert="horz" lIns="92767" tIns="46382" rIns="92767" bIns="46382" rtlCol="0" anchor="b"/>
          <a:lstStyle>
            <a:lvl1pPr algn="r" fontAlgn="auto">
              <a:spcBef>
                <a:spcPts val="0"/>
              </a:spcBef>
              <a:spcAft>
                <a:spcPts val="0"/>
              </a:spcAft>
              <a:defRPr kumimoji="0" sz="1200">
                <a:latin typeface="+mn-lt"/>
                <a:ea typeface="+mn-ea"/>
              </a:defRPr>
            </a:lvl1pPr>
          </a:lstStyle>
          <a:p>
            <a:pPr>
              <a:defRPr/>
            </a:pPr>
            <a:fld id="{950749D0-02AB-4E34-B51A-F80EB3F90962}" type="slidenum">
              <a:rPr lang="zh-TW" altLang="en-US"/>
              <a:pPr>
                <a:defRPr/>
              </a:pPr>
              <a:t>‹#›</a:t>
            </a:fld>
            <a:endParaRPr lang="zh-TW" altLang="en-US"/>
          </a:p>
        </p:txBody>
      </p:sp>
    </p:spTree>
    <p:extLst>
      <p:ext uri="{BB962C8B-B14F-4D97-AF65-F5344CB8AC3E}">
        <p14:creationId xmlns:p14="http://schemas.microsoft.com/office/powerpoint/2010/main" xmlns="" val="6614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75026" cy="499666"/>
          </a:xfrm>
          <a:prstGeom prst="rect">
            <a:avLst/>
          </a:prstGeom>
        </p:spPr>
        <p:txBody>
          <a:bodyPr vert="horz" lIns="92767" tIns="46382" rIns="92767" bIns="46382"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9315" y="0"/>
            <a:ext cx="2975026" cy="499666"/>
          </a:xfrm>
          <a:prstGeom prst="rect">
            <a:avLst/>
          </a:prstGeom>
        </p:spPr>
        <p:txBody>
          <a:bodyPr vert="horz" lIns="92767" tIns="46382" rIns="92767" bIns="46382" rtlCol="0"/>
          <a:lstStyle>
            <a:lvl1pPr algn="r" fontAlgn="auto">
              <a:spcBef>
                <a:spcPts val="0"/>
              </a:spcBef>
              <a:spcAft>
                <a:spcPts val="0"/>
              </a:spcAft>
              <a:defRPr kumimoji="0" sz="1200">
                <a:latin typeface="+mn-lt"/>
                <a:ea typeface="+mn-ea"/>
              </a:defRPr>
            </a:lvl1pPr>
          </a:lstStyle>
          <a:p>
            <a:pPr>
              <a:defRPr/>
            </a:pPr>
            <a:fld id="{7C4406BF-F729-4757-9E7F-F0073C3E98FE}" type="datetimeFigureOut">
              <a:rPr lang="zh-TW" altLang="en-US"/>
              <a:pPr>
                <a:defRPr/>
              </a:pPr>
              <a:t>2023/1/31</a:t>
            </a:fld>
            <a:endParaRPr lang="zh-TW" altLang="en-US"/>
          </a:p>
        </p:txBody>
      </p:sp>
      <p:sp>
        <p:nvSpPr>
          <p:cNvPr id="4" name="投影片圖像版面配置區 3"/>
          <p:cNvSpPr>
            <a:spLocks noGrp="1" noRot="1" noChangeAspect="1"/>
          </p:cNvSpPr>
          <p:nvPr>
            <p:ph type="sldImg" idx="2"/>
          </p:nvPr>
        </p:nvSpPr>
        <p:spPr>
          <a:xfrm>
            <a:off x="936625" y="750888"/>
            <a:ext cx="4992688" cy="3746500"/>
          </a:xfrm>
          <a:prstGeom prst="rect">
            <a:avLst/>
          </a:prstGeom>
          <a:noFill/>
          <a:ln w="12700">
            <a:solidFill>
              <a:prstClr val="black"/>
            </a:solidFill>
          </a:ln>
        </p:spPr>
        <p:txBody>
          <a:bodyPr vert="horz" lIns="92767" tIns="46382" rIns="92767" bIns="46382" rtlCol="0" anchor="ctr"/>
          <a:lstStyle/>
          <a:p>
            <a:pPr lvl="0"/>
            <a:endParaRPr lang="zh-TW" altLang="en-US" noProof="0"/>
          </a:p>
        </p:txBody>
      </p:sp>
      <p:sp>
        <p:nvSpPr>
          <p:cNvPr id="5" name="備忘稿版面配置區 4"/>
          <p:cNvSpPr>
            <a:spLocks noGrp="1"/>
          </p:cNvSpPr>
          <p:nvPr>
            <p:ph type="body" sz="quarter" idx="3"/>
          </p:nvPr>
        </p:nvSpPr>
        <p:spPr>
          <a:xfrm>
            <a:off x="686915" y="4747621"/>
            <a:ext cx="5492110" cy="4496987"/>
          </a:xfrm>
          <a:prstGeom prst="rect">
            <a:avLst/>
          </a:prstGeom>
        </p:spPr>
        <p:txBody>
          <a:bodyPr vert="horz" lIns="92767" tIns="46382" rIns="92767" bIns="46382"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2" y="9493645"/>
            <a:ext cx="2975026" cy="499665"/>
          </a:xfrm>
          <a:prstGeom prst="rect">
            <a:avLst/>
          </a:prstGeom>
        </p:spPr>
        <p:txBody>
          <a:bodyPr vert="horz" lIns="92767" tIns="46382" rIns="92767" bIns="46382"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9315" y="9493645"/>
            <a:ext cx="2975026" cy="499665"/>
          </a:xfrm>
          <a:prstGeom prst="rect">
            <a:avLst/>
          </a:prstGeom>
        </p:spPr>
        <p:txBody>
          <a:bodyPr vert="horz" lIns="92767" tIns="46382" rIns="92767" bIns="46382" rtlCol="0" anchor="b"/>
          <a:lstStyle>
            <a:lvl1pPr algn="r" fontAlgn="auto">
              <a:spcBef>
                <a:spcPts val="0"/>
              </a:spcBef>
              <a:spcAft>
                <a:spcPts val="0"/>
              </a:spcAft>
              <a:defRPr kumimoji="0" sz="1200">
                <a:latin typeface="+mn-lt"/>
                <a:ea typeface="+mn-ea"/>
              </a:defRPr>
            </a:lvl1pPr>
          </a:lstStyle>
          <a:p>
            <a:pPr>
              <a:defRPr/>
            </a:pPr>
            <a:fld id="{92813E96-A481-42AB-9A3D-DC3B568A8637}" type="slidenum">
              <a:rPr lang="zh-TW" altLang="en-US"/>
              <a:pPr>
                <a:defRPr/>
              </a:pPr>
              <a:t>‹#›</a:t>
            </a:fld>
            <a:endParaRPr lang="zh-TW" altLang="en-US"/>
          </a:p>
        </p:txBody>
      </p:sp>
    </p:spTree>
    <p:extLst>
      <p:ext uri="{BB962C8B-B14F-4D97-AF65-F5344CB8AC3E}">
        <p14:creationId xmlns:p14="http://schemas.microsoft.com/office/powerpoint/2010/main" xmlns="" val="4215421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3.xml"/><Relationship Id="rId4"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文字方塊 3"/>
          <p:cNvSpPr txBox="1"/>
          <p:nvPr userDrawn="1"/>
        </p:nvSpPr>
        <p:spPr>
          <a:xfrm>
            <a:off x="4009236" y="908050"/>
            <a:ext cx="5109647" cy="830997"/>
          </a:xfrm>
          <a:prstGeom prst="rect">
            <a:avLst/>
          </a:prstGeom>
          <a:noFill/>
        </p:spPr>
        <p:txBody>
          <a:bodyPr wrap="square">
            <a:spAutoFit/>
          </a:bodyPr>
          <a:lstStyle/>
          <a:p>
            <a:pPr fontAlgn="auto">
              <a:spcBef>
                <a:spcPts val="0"/>
              </a:spcBef>
              <a:spcAft>
                <a:spcPts val="0"/>
              </a:spcAft>
              <a:defRPr/>
            </a:pPr>
            <a:r>
              <a:rPr kumimoji="0" lang="zh-TW" altLang="en-US" sz="1600" b="1" dirty="0">
                <a:solidFill>
                  <a:schemeClr val="tx1">
                    <a:lumMod val="75000"/>
                    <a:lumOff val="25000"/>
                  </a:schemeClr>
                </a:solidFill>
                <a:latin typeface="Times New Roman" pitchFamily="18" charset="0"/>
                <a:ea typeface="標楷體" pitchFamily="65" charset="-120"/>
                <a:cs typeface="Times New Roman" pitchFamily="18" charset="0"/>
              </a:rPr>
              <a:t>捷運汐止東湖線路線規劃及沿線周邊土地整體開發計畫</a:t>
            </a:r>
          </a:p>
          <a:p>
            <a:pPr fontAlgn="auto">
              <a:spcBef>
                <a:spcPts val="0"/>
              </a:spcBef>
              <a:spcAft>
                <a:spcPts val="0"/>
              </a:spcAft>
              <a:defRPr/>
            </a:pPr>
            <a:r>
              <a:rPr kumimoji="0" lang="zh-TW" altLang="en-US" sz="1600" b="1" dirty="0">
                <a:solidFill>
                  <a:schemeClr val="tx1">
                    <a:lumMod val="75000"/>
                    <a:lumOff val="25000"/>
                  </a:schemeClr>
                </a:solidFill>
                <a:latin typeface="Times New Roman" pitchFamily="18" charset="0"/>
                <a:ea typeface="標楷體" pitchFamily="65" charset="-120"/>
                <a:cs typeface="Times New Roman" pitchFamily="18" charset="0"/>
              </a:rPr>
              <a:t>基本設計、專案管理暨相關委託技術服務案</a:t>
            </a:r>
          </a:p>
          <a:p>
            <a:pPr fontAlgn="auto">
              <a:spcBef>
                <a:spcPts val="0"/>
              </a:spcBef>
              <a:spcAft>
                <a:spcPts val="0"/>
              </a:spcAft>
              <a:defRPr/>
            </a:pPr>
            <a:endParaRPr kumimoji="0" lang="zh-TW" altLang="en-US" sz="1600" b="1" dirty="0">
              <a:solidFill>
                <a:schemeClr val="tx1">
                  <a:lumMod val="75000"/>
                  <a:lumOff val="25000"/>
                </a:schemeClr>
              </a:solidFill>
              <a:latin typeface="Times New Roman" pitchFamily="18" charset="0"/>
              <a:ea typeface="標楷體" pitchFamily="65" charset="-120"/>
              <a:cs typeface="Times New Roman" pitchFamily="18" charset="0"/>
            </a:endParaRPr>
          </a:p>
        </p:txBody>
      </p:sp>
      <p:grpSp>
        <p:nvGrpSpPr>
          <p:cNvPr id="3" name="群組 2"/>
          <p:cNvGrpSpPr/>
          <p:nvPr userDrawn="1"/>
        </p:nvGrpSpPr>
        <p:grpSpPr>
          <a:xfrm>
            <a:off x="3050791" y="6416675"/>
            <a:ext cx="3042418" cy="339725"/>
            <a:chOff x="3275832" y="6416675"/>
            <a:chExt cx="3042418" cy="339725"/>
          </a:xfrm>
        </p:grpSpPr>
        <p:sp>
          <p:nvSpPr>
            <p:cNvPr id="7" name="文字方塊 6"/>
            <p:cNvSpPr txBox="1"/>
            <p:nvPr userDrawn="1"/>
          </p:nvSpPr>
          <p:spPr>
            <a:xfrm>
              <a:off x="3671888" y="6416675"/>
              <a:ext cx="2646362" cy="33972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中興工程顧問股份有限公司</a:t>
              </a:r>
            </a:p>
          </p:txBody>
        </p:sp>
        <p:grpSp>
          <p:nvGrpSpPr>
            <p:cNvPr id="8" name="群組 5"/>
            <p:cNvGrpSpPr>
              <a:grpSpLocks noChangeAspect="1"/>
            </p:cNvGrpSpPr>
            <p:nvPr userDrawn="1"/>
          </p:nvGrpSpPr>
          <p:grpSpPr>
            <a:xfrm>
              <a:off x="3275832" y="6460537"/>
              <a:ext cx="335011" cy="252000"/>
              <a:chOff x="574591" y="668636"/>
              <a:chExt cx="7172266" cy="5732164"/>
            </a:xfrm>
            <a:solidFill>
              <a:schemeClr val="accent2">
                <a:lumMod val="75000"/>
              </a:schemeClr>
            </a:solidFill>
          </p:grpSpPr>
          <p:sp>
            <p:nvSpPr>
              <p:cNvPr id="9" name="手繪多邊形 8"/>
              <p:cNvSpPr/>
              <p:nvPr/>
            </p:nvSpPr>
            <p:spPr>
              <a:xfrm>
                <a:off x="574591" y="668636"/>
                <a:ext cx="6180583" cy="4220235"/>
              </a:xfrm>
              <a:custGeom>
                <a:avLst/>
                <a:gdLst>
                  <a:gd name="connsiteX0" fmla="*/ 2046083 w 5459240"/>
                  <a:gd name="connsiteY0" fmla="*/ 0 h 4209861"/>
                  <a:gd name="connsiteX1" fmla="*/ 5187636 w 5459240"/>
                  <a:gd name="connsiteY1" fmla="*/ 0 h 4209861"/>
                  <a:gd name="connsiteX2" fmla="*/ 5459240 w 5459240"/>
                  <a:gd name="connsiteY2" fmla="*/ 280657 h 4209861"/>
                  <a:gd name="connsiteX3" fmla="*/ 5459240 w 5459240"/>
                  <a:gd name="connsiteY3" fmla="*/ 1176950 h 4209861"/>
                  <a:gd name="connsiteX4" fmla="*/ 2055137 w 5459240"/>
                  <a:gd name="connsiteY4" fmla="*/ 1186004 h 4209861"/>
                  <a:gd name="connsiteX5" fmla="*/ 2064190 w 5459240"/>
                  <a:gd name="connsiteY5" fmla="*/ 2996697 h 4209861"/>
                  <a:gd name="connsiteX6" fmla="*/ 2064190 w 5459240"/>
                  <a:gd name="connsiteY6" fmla="*/ 4209861 h 4209861"/>
                  <a:gd name="connsiteX7" fmla="*/ 0 w 5459240"/>
                  <a:gd name="connsiteY7" fmla="*/ 2100404 h 4209861"/>
                  <a:gd name="connsiteX8" fmla="*/ 2046083 w 5459240"/>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812057"/>
                  <a:gd name="connsiteY0" fmla="*/ 10374 h 4220235"/>
                  <a:gd name="connsiteX1" fmla="*/ 5187636 w 5812057"/>
                  <a:gd name="connsiteY1" fmla="*/ 10374 h 4220235"/>
                  <a:gd name="connsiteX2" fmla="*/ 5459240 w 5812057"/>
                  <a:gd name="connsiteY2" fmla="*/ 291031 h 4220235"/>
                  <a:gd name="connsiteX3" fmla="*/ 5459240 w 5812057"/>
                  <a:gd name="connsiteY3" fmla="*/ 1187324 h 4220235"/>
                  <a:gd name="connsiteX4" fmla="*/ 2055137 w 5812057"/>
                  <a:gd name="connsiteY4" fmla="*/ 1196378 h 4220235"/>
                  <a:gd name="connsiteX5" fmla="*/ 2064190 w 5812057"/>
                  <a:gd name="connsiteY5" fmla="*/ 3007071 h 4220235"/>
                  <a:gd name="connsiteX6" fmla="*/ 2064190 w 5812057"/>
                  <a:gd name="connsiteY6" fmla="*/ 4220235 h 4220235"/>
                  <a:gd name="connsiteX7" fmla="*/ 0 w 5812057"/>
                  <a:gd name="connsiteY7" fmla="*/ 2110778 h 4220235"/>
                  <a:gd name="connsiteX8" fmla="*/ 2046083 w 5812057"/>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1211256 w 4634756"/>
                  <a:gd name="connsiteY0" fmla="*/ 10374 h 4220235"/>
                  <a:gd name="connsiteX1" fmla="*/ 4352809 w 4634756"/>
                  <a:gd name="connsiteY1" fmla="*/ 10374 h 4220235"/>
                  <a:gd name="connsiteX2" fmla="*/ 4624413 w 4634756"/>
                  <a:gd name="connsiteY2" fmla="*/ 291031 h 4220235"/>
                  <a:gd name="connsiteX3" fmla="*/ 4624413 w 4634756"/>
                  <a:gd name="connsiteY3" fmla="*/ 1187324 h 4220235"/>
                  <a:gd name="connsiteX4" fmla="*/ 1220310 w 4634756"/>
                  <a:gd name="connsiteY4" fmla="*/ 1196378 h 4220235"/>
                  <a:gd name="connsiteX5" fmla="*/ 1229363 w 4634756"/>
                  <a:gd name="connsiteY5" fmla="*/ 3007071 h 4220235"/>
                  <a:gd name="connsiteX6" fmla="*/ 1229363 w 4634756"/>
                  <a:gd name="connsiteY6" fmla="*/ 4220235 h 4220235"/>
                  <a:gd name="connsiteX7" fmla="*/ 1211256 w 4634756"/>
                  <a:gd name="connsiteY7" fmla="*/ 10374 h 4220235"/>
                  <a:gd name="connsiteX0" fmla="*/ 1821177 w 5244677"/>
                  <a:gd name="connsiteY0" fmla="*/ 10374 h 4220235"/>
                  <a:gd name="connsiteX1" fmla="*/ 4962730 w 5244677"/>
                  <a:gd name="connsiteY1" fmla="*/ 10374 h 4220235"/>
                  <a:gd name="connsiteX2" fmla="*/ 5234334 w 5244677"/>
                  <a:gd name="connsiteY2" fmla="*/ 291031 h 4220235"/>
                  <a:gd name="connsiteX3" fmla="*/ 5234334 w 5244677"/>
                  <a:gd name="connsiteY3" fmla="*/ 1187324 h 4220235"/>
                  <a:gd name="connsiteX4" fmla="*/ 1830231 w 5244677"/>
                  <a:gd name="connsiteY4" fmla="*/ 1196378 h 4220235"/>
                  <a:gd name="connsiteX5" fmla="*/ 1839284 w 5244677"/>
                  <a:gd name="connsiteY5" fmla="*/ 3007071 h 4220235"/>
                  <a:gd name="connsiteX6" fmla="*/ 1839284 w 5244677"/>
                  <a:gd name="connsiteY6" fmla="*/ 4220235 h 4220235"/>
                  <a:gd name="connsiteX7" fmla="*/ 1821177 w 5244677"/>
                  <a:gd name="connsiteY7" fmla="*/ 10374 h 4220235"/>
                  <a:gd name="connsiteX0" fmla="*/ 2519992 w 5943492"/>
                  <a:gd name="connsiteY0" fmla="*/ 10374 h 4220235"/>
                  <a:gd name="connsiteX1" fmla="*/ 5661545 w 5943492"/>
                  <a:gd name="connsiteY1" fmla="*/ 10374 h 4220235"/>
                  <a:gd name="connsiteX2" fmla="*/ 5933149 w 5943492"/>
                  <a:gd name="connsiteY2" fmla="*/ 291031 h 4220235"/>
                  <a:gd name="connsiteX3" fmla="*/ 5933149 w 5943492"/>
                  <a:gd name="connsiteY3" fmla="*/ 1187324 h 4220235"/>
                  <a:gd name="connsiteX4" fmla="*/ 2529046 w 5943492"/>
                  <a:gd name="connsiteY4" fmla="*/ 1196378 h 4220235"/>
                  <a:gd name="connsiteX5" fmla="*/ 2538099 w 5943492"/>
                  <a:gd name="connsiteY5" fmla="*/ 3007071 h 4220235"/>
                  <a:gd name="connsiteX6" fmla="*/ 2538099 w 5943492"/>
                  <a:gd name="connsiteY6" fmla="*/ 4220235 h 4220235"/>
                  <a:gd name="connsiteX7" fmla="*/ 2519992 w 5943492"/>
                  <a:gd name="connsiteY7" fmla="*/ 10374 h 4220235"/>
                  <a:gd name="connsiteX0" fmla="*/ 2757083 w 6180583"/>
                  <a:gd name="connsiteY0" fmla="*/ 10374 h 4220235"/>
                  <a:gd name="connsiteX1" fmla="*/ 5898636 w 6180583"/>
                  <a:gd name="connsiteY1" fmla="*/ 10374 h 4220235"/>
                  <a:gd name="connsiteX2" fmla="*/ 6170240 w 6180583"/>
                  <a:gd name="connsiteY2" fmla="*/ 291031 h 4220235"/>
                  <a:gd name="connsiteX3" fmla="*/ 6170240 w 6180583"/>
                  <a:gd name="connsiteY3" fmla="*/ 1187324 h 4220235"/>
                  <a:gd name="connsiteX4" fmla="*/ 2766137 w 6180583"/>
                  <a:gd name="connsiteY4" fmla="*/ 1196378 h 4220235"/>
                  <a:gd name="connsiteX5" fmla="*/ 2775190 w 6180583"/>
                  <a:gd name="connsiteY5" fmla="*/ 3007071 h 4220235"/>
                  <a:gd name="connsiteX6" fmla="*/ 2775190 w 6180583"/>
                  <a:gd name="connsiteY6" fmla="*/ 4220235 h 4220235"/>
                  <a:gd name="connsiteX7" fmla="*/ 2757083 w 6180583"/>
                  <a:gd name="connsiteY7" fmla="*/ 10374 h 4220235"/>
                  <a:gd name="connsiteX0" fmla="*/ 2757083 w 6180583"/>
                  <a:gd name="connsiteY0" fmla="*/ 10374 h 4220235"/>
                  <a:gd name="connsiteX1" fmla="*/ 5898636 w 6180583"/>
                  <a:gd name="connsiteY1" fmla="*/ 10374 h 4220235"/>
                  <a:gd name="connsiteX2" fmla="*/ 6170240 w 6180583"/>
                  <a:gd name="connsiteY2" fmla="*/ 291031 h 4220235"/>
                  <a:gd name="connsiteX3" fmla="*/ 6170240 w 6180583"/>
                  <a:gd name="connsiteY3" fmla="*/ 1187324 h 4220235"/>
                  <a:gd name="connsiteX4" fmla="*/ 2766137 w 6180583"/>
                  <a:gd name="connsiteY4" fmla="*/ 1196378 h 4220235"/>
                  <a:gd name="connsiteX5" fmla="*/ 2775190 w 6180583"/>
                  <a:gd name="connsiteY5" fmla="*/ 3007071 h 4220235"/>
                  <a:gd name="connsiteX6" fmla="*/ 2775190 w 6180583"/>
                  <a:gd name="connsiteY6" fmla="*/ 4220235 h 4220235"/>
                  <a:gd name="connsiteX7" fmla="*/ 2757083 w 6180583"/>
                  <a:gd name="connsiteY7" fmla="*/ 10374 h 422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0583" h="4220235">
                    <a:moveTo>
                      <a:pt x="2757083" y="10374"/>
                    </a:moveTo>
                    <a:lnTo>
                      <a:pt x="5898636" y="10374"/>
                    </a:lnTo>
                    <a:cubicBezTo>
                      <a:pt x="6066527" y="0"/>
                      <a:pt x="6159897" y="193769"/>
                      <a:pt x="6170240" y="291031"/>
                    </a:cubicBezTo>
                    <a:cubicBezTo>
                      <a:pt x="6180583" y="388293"/>
                      <a:pt x="6170240" y="888560"/>
                      <a:pt x="6170240" y="1187324"/>
                    </a:cubicBezTo>
                    <a:lnTo>
                      <a:pt x="2766137" y="1196378"/>
                    </a:lnTo>
                    <a:cubicBezTo>
                      <a:pt x="1593858" y="1202074"/>
                      <a:pt x="1545827" y="3035332"/>
                      <a:pt x="2775190" y="3007071"/>
                    </a:cubicBezTo>
                    <a:lnTo>
                      <a:pt x="2775190" y="4220235"/>
                    </a:lnTo>
                    <a:cubicBezTo>
                      <a:pt x="69907" y="4216552"/>
                      <a:pt x="0" y="13213"/>
                      <a:pt x="2757083" y="10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a:ln>
                    <a:noFill/>
                  </a:ln>
                  <a:solidFill>
                    <a:prstClr val="white"/>
                  </a:solidFill>
                  <a:effectLst/>
                  <a:uLnTx/>
                  <a:uFillTx/>
                  <a:latin typeface="Times New Roman" pitchFamily="18" charset="0"/>
                  <a:ea typeface="標楷體" pitchFamily="65" charset="-120"/>
                  <a:cs typeface="Times New Roman" pitchFamily="18" charset="0"/>
                </a:endParaRPr>
              </a:p>
            </p:txBody>
          </p:sp>
          <p:sp>
            <p:nvSpPr>
              <p:cNvPr id="10" name="手繪多邊形 9"/>
              <p:cNvSpPr/>
              <p:nvPr/>
            </p:nvSpPr>
            <p:spPr>
              <a:xfrm>
                <a:off x="2565069" y="2178050"/>
                <a:ext cx="2095832" cy="1189039"/>
              </a:xfrm>
              <a:custGeom>
                <a:avLst/>
                <a:gdLst>
                  <a:gd name="connsiteX0" fmla="*/ 234950 w 1555750"/>
                  <a:gd name="connsiteY0" fmla="*/ 0 h 1187450"/>
                  <a:gd name="connsiteX1" fmla="*/ 1543050 w 1555750"/>
                  <a:gd name="connsiteY1" fmla="*/ 0 h 1187450"/>
                  <a:gd name="connsiteX2" fmla="*/ 1543050 w 1555750"/>
                  <a:gd name="connsiteY2" fmla="*/ 273050 h 1187450"/>
                  <a:gd name="connsiteX3" fmla="*/ 254000 w 1555750"/>
                  <a:gd name="connsiteY3" fmla="*/ 273050 h 1187450"/>
                  <a:gd name="connsiteX4" fmla="*/ 0 w 1555750"/>
                  <a:gd name="connsiteY4" fmla="*/ 463550 h 1187450"/>
                  <a:gd name="connsiteX5" fmla="*/ 1473200 w 1555750"/>
                  <a:gd name="connsiteY5" fmla="*/ 463550 h 1187450"/>
                  <a:gd name="connsiteX6" fmla="*/ 1473200 w 1555750"/>
                  <a:gd name="connsiteY6" fmla="*/ 730250 h 1187450"/>
                  <a:gd name="connsiteX7" fmla="*/ 19050 w 1555750"/>
                  <a:gd name="connsiteY7" fmla="*/ 736600 h 1187450"/>
                  <a:gd name="connsiteX8" fmla="*/ 254000 w 1555750"/>
                  <a:gd name="connsiteY8" fmla="*/ 933450 h 1187450"/>
                  <a:gd name="connsiteX9" fmla="*/ 1555750 w 1555750"/>
                  <a:gd name="connsiteY9" fmla="*/ 946150 h 1187450"/>
                  <a:gd name="connsiteX10" fmla="*/ 1555750 w 1555750"/>
                  <a:gd name="connsiteY10" fmla="*/ 1174750 h 1187450"/>
                  <a:gd name="connsiteX11" fmla="*/ 241300 w 1555750"/>
                  <a:gd name="connsiteY11" fmla="*/ 1187450 h 1187450"/>
                  <a:gd name="connsiteX12" fmla="*/ 234950 w 1555750"/>
                  <a:gd name="connsiteY12" fmla="*/ 0 h 1187450"/>
                  <a:gd name="connsiteX0" fmla="*/ 605896 w 1926696"/>
                  <a:gd name="connsiteY0" fmla="*/ 0 h 1187450"/>
                  <a:gd name="connsiteX1" fmla="*/ 1913996 w 1926696"/>
                  <a:gd name="connsiteY1" fmla="*/ 0 h 1187450"/>
                  <a:gd name="connsiteX2" fmla="*/ 1913996 w 1926696"/>
                  <a:gd name="connsiteY2" fmla="*/ 273050 h 1187450"/>
                  <a:gd name="connsiteX3" fmla="*/ 624946 w 1926696"/>
                  <a:gd name="connsiteY3" fmla="*/ 273050 h 1187450"/>
                  <a:gd name="connsiteX4" fmla="*/ 370946 w 1926696"/>
                  <a:gd name="connsiteY4" fmla="*/ 463550 h 1187450"/>
                  <a:gd name="connsiteX5" fmla="*/ 1844146 w 1926696"/>
                  <a:gd name="connsiteY5" fmla="*/ 463550 h 1187450"/>
                  <a:gd name="connsiteX6" fmla="*/ 1844146 w 1926696"/>
                  <a:gd name="connsiteY6" fmla="*/ 730250 h 1187450"/>
                  <a:gd name="connsiteX7" fmla="*/ 389996 w 1926696"/>
                  <a:gd name="connsiteY7" fmla="*/ 736600 h 1187450"/>
                  <a:gd name="connsiteX8" fmla="*/ 624946 w 1926696"/>
                  <a:gd name="connsiteY8" fmla="*/ 933450 h 1187450"/>
                  <a:gd name="connsiteX9" fmla="*/ 1926696 w 1926696"/>
                  <a:gd name="connsiteY9" fmla="*/ 946150 h 1187450"/>
                  <a:gd name="connsiteX10" fmla="*/ 1926696 w 1926696"/>
                  <a:gd name="connsiteY10" fmla="*/ 1174750 h 1187450"/>
                  <a:gd name="connsiteX11" fmla="*/ 612246 w 1926696"/>
                  <a:gd name="connsiteY11" fmla="*/ 1187450 h 1187450"/>
                  <a:gd name="connsiteX12" fmla="*/ 605896 w 1926696"/>
                  <a:gd name="connsiteY12" fmla="*/ 0 h 1187450"/>
                  <a:gd name="connsiteX0" fmla="*/ 876830 w 2197630"/>
                  <a:gd name="connsiteY0" fmla="*/ 0 h 1199381"/>
                  <a:gd name="connsiteX1" fmla="*/ 2184930 w 2197630"/>
                  <a:gd name="connsiteY1" fmla="*/ 0 h 1199381"/>
                  <a:gd name="connsiteX2" fmla="*/ 2184930 w 2197630"/>
                  <a:gd name="connsiteY2" fmla="*/ 273050 h 1199381"/>
                  <a:gd name="connsiteX3" fmla="*/ 895880 w 2197630"/>
                  <a:gd name="connsiteY3" fmla="*/ 273050 h 1199381"/>
                  <a:gd name="connsiteX4" fmla="*/ 641880 w 2197630"/>
                  <a:gd name="connsiteY4" fmla="*/ 463550 h 1199381"/>
                  <a:gd name="connsiteX5" fmla="*/ 2115080 w 2197630"/>
                  <a:gd name="connsiteY5" fmla="*/ 463550 h 1199381"/>
                  <a:gd name="connsiteX6" fmla="*/ 2115080 w 2197630"/>
                  <a:gd name="connsiteY6" fmla="*/ 730250 h 1199381"/>
                  <a:gd name="connsiteX7" fmla="*/ 660930 w 2197630"/>
                  <a:gd name="connsiteY7" fmla="*/ 736600 h 1199381"/>
                  <a:gd name="connsiteX8" fmla="*/ 895880 w 2197630"/>
                  <a:gd name="connsiteY8" fmla="*/ 933450 h 1199381"/>
                  <a:gd name="connsiteX9" fmla="*/ 2197630 w 2197630"/>
                  <a:gd name="connsiteY9" fmla="*/ 946150 h 1199381"/>
                  <a:gd name="connsiteX10" fmla="*/ 2197630 w 2197630"/>
                  <a:gd name="connsiteY10" fmla="*/ 1174750 h 1199381"/>
                  <a:gd name="connsiteX11" fmla="*/ 883180 w 2197630"/>
                  <a:gd name="connsiteY11" fmla="*/ 1187450 h 1199381"/>
                  <a:gd name="connsiteX12" fmla="*/ 876830 w 2197630"/>
                  <a:gd name="connsiteY12" fmla="*/ 0 h 1199381"/>
                  <a:gd name="connsiteX0" fmla="*/ 876830 w 2197630"/>
                  <a:gd name="connsiteY0" fmla="*/ 0 h 1199381"/>
                  <a:gd name="connsiteX1" fmla="*/ 2184930 w 2197630"/>
                  <a:gd name="connsiteY1" fmla="*/ 0 h 1199381"/>
                  <a:gd name="connsiteX2" fmla="*/ 2184930 w 2197630"/>
                  <a:gd name="connsiteY2" fmla="*/ 273050 h 1199381"/>
                  <a:gd name="connsiteX3" fmla="*/ 895880 w 2197630"/>
                  <a:gd name="connsiteY3" fmla="*/ 273050 h 1199381"/>
                  <a:gd name="connsiteX4" fmla="*/ 641880 w 2197630"/>
                  <a:gd name="connsiteY4" fmla="*/ 463550 h 1199381"/>
                  <a:gd name="connsiteX5" fmla="*/ 2115080 w 2197630"/>
                  <a:gd name="connsiteY5" fmla="*/ 463550 h 1199381"/>
                  <a:gd name="connsiteX6" fmla="*/ 2115080 w 2197630"/>
                  <a:gd name="connsiteY6" fmla="*/ 730250 h 1199381"/>
                  <a:gd name="connsiteX7" fmla="*/ 660930 w 2197630"/>
                  <a:gd name="connsiteY7" fmla="*/ 736600 h 1199381"/>
                  <a:gd name="connsiteX8" fmla="*/ 895880 w 2197630"/>
                  <a:gd name="connsiteY8" fmla="*/ 933450 h 1199381"/>
                  <a:gd name="connsiteX9" fmla="*/ 2197630 w 2197630"/>
                  <a:gd name="connsiteY9" fmla="*/ 946150 h 1199381"/>
                  <a:gd name="connsiteX10" fmla="*/ 2197630 w 2197630"/>
                  <a:gd name="connsiteY10" fmla="*/ 1174750 h 1199381"/>
                  <a:gd name="connsiteX11" fmla="*/ 883180 w 2197630"/>
                  <a:gd name="connsiteY11" fmla="*/ 1187450 h 1199381"/>
                  <a:gd name="connsiteX12" fmla="*/ 876830 w 2197630"/>
                  <a:gd name="connsiteY12" fmla="*/ 0 h 1199381"/>
                  <a:gd name="connsiteX0" fmla="*/ 805393 w 2126193"/>
                  <a:gd name="connsiteY0" fmla="*/ 0 h 1191443"/>
                  <a:gd name="connsiteX1" fmla="*/ 2113493 w 2126193"/>
                  <a:gd name="connsiteY1" fmla="*/ 0 h 1191443"/>
                  <a:gd name="connsiteX2" fmla="*/ 2113493 w 2126193"/>
                  <a:gd name="connsiteY2" fmla="*/ 273050 h 1191443"/>
                  <a:gd name="connsiteX3" fmla="*/ 824443 w 2126193"/>
                  <a:gd name="connsiteY3" fmla="*/ 273050 h 1191443"/>
                  <a:gd name="connsiteX4" fmla="*/ 570443 w 2126193"/>
                  <a:gd name="connsiteY4" fmla="*/ 463550 h 1191443"/>
                  <a:gd name="connsiteX5" fmla="*/ 2043643 w 2126193"/>
                  <a:gd name="connsiteY5" fmla="*/ 463550 h 1191443"/>
                  <a:gd name="connsiteX6" fmla="*/ 2043643 w 2126193"/>
                  <a:gd name="connsiteY6" fmla="*/ 730250 h 1191443"/>
                  <a:gd name="connsiteX7" fmla="*/ 589493 w 2126193"/>
                  <a:gd name="connsiteY7" fmla="*/ 736600 h 1191443"/>
                  <a:gd name="connsiteX8" fmla="*/ 824443 w 2126193"/>
                  <a:gd name="connsiteY8" fmla="*/ 933450 h 1191443"/>
                  <a:gd name="connsiteX9" fmla="*/ 2126193 w 2126193"/>
                  <a:gd name="connsiteY9" fmla="*/ 946150 h 1191443"/>
                  <a:gd name="connsiteX10" fmla="*/ 2126193 w 2126193"/>
                  <a:gd name="connsiteY10" fmla="*/ 1174750 h 1191443"/>
                  <a:gd name="connsiteX11" fmla="*/ 811743 w 2126193"/>
                  <a:gd name="connsiteY11" fmla="*/ 1187450 h 1191443"/>
                  <a:gd name="connsiteX12" fmla="*/ 805393 w 2126193"/>
                  <a:gd name="connsiteY12" fmla="*/ 0 h 1191443"/>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8068"/>
                  <a:gd name="connsiteX1" fmla="*/ 2132444 w 2145144"/>
                  <a:gd name="connsiteY1" fmla="*/ 2679 h 1198068"/>
                  <a:gd name="connsiteX2" fmla="*/ 2132444 w 2145144"/>
                  <a:gd name="connsiteY2" fmla="*/ 275729 h 1198068"/>
                  <a:gd name="connsiteX3" fmla="*/ 843394 w 2145144"/>
                  <a:gd name="connsiteY3" fmla="*/ 275729 h 1198068"/>
                  <a:gd name="connsiteX4" fmla="*/ 589394 w 2145144"/>
                  <a:gd name="connsiteY4" fmla="*/ 466229 h 1198068"/>
                  <a:gd name="connsiteX5" fmla="*/ 2062594 w 2145144"/>
                  <a:gd name="connsiteY5" fmla="*/ 466229 h 1198068"/>
                  <a:gd name="connsiteX6" fmla="*/ 2062594 w 2145144"/>
                  <a:gd name="connsiteY6" fmla="*/ 732929 h 1198068"/>
                  <a:gd name="connsiteX7" fmla="*/ 608444 w 2145144"/>
                  <a:gd name="connsiteY7" fmla="*/ 739279 h 1198068"/>
                  <a:gd name="connsiteX8" fmla="*/ 843394 w 2145144"/>
                  <a:gd name="connsiteY8" fmla="*/ 936129 h 1198068"/>
                  <a:gd name="connsiteX9" fmla="*/ 2145144 w 2145144"/>
                  <a:gd name="connsiteY9" fmla="*/ 948829 h 1198068"/>
                  <a:gd name="connsiteX10" fmla="*/ 2138794 w 2145144"/>
                  <a:gd name="connsiteY10" fmla="*/ 1198068 h 1198068"/>
                  <a:gd name="connsiteX11" fmla="*/ 830694 w 2145144"/>
                  <a:gd name="connsiteY11" fmla="*/ 1190129 h 1198068"/>
                  <a:gd name="connsiteX12" fmla="*/ 824344 w 2145144"/>
                  <a:gd name="connsiteY12" fmla="*/ 2679 h 1198068"/>
                  <a:gd name="connsiteX0" fmla="*/ 824344 w 2138794"/>
                  <a:gd name="connsiteY0" fmla="*/ 2679 h 1198068"/>
                  <a:gd name="connsiteX1" fmla="*/ 2132444 w 2138794"/>
                  <a:gd name="connsiteY1" fmla="*/ 2679 h 1198068"/>
                  <a:gd name="connsiteX2" fmla="*/ 2132444 w 2138794"/>
                  <a:gd name="connsiteY2" fmla="*/ 275729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24344 w 2138794"/>
                  <a:gd name="connsiteY0" fmla="*/ 2679 h 1198068"/>
                  <a:gd name="connsiteX1" fmla="*/ 2132444 w 2138794"/>
                  <a:gd name="connsiteY1" fmla="*/ 2679 h 1198068"/>
                  <a:gd name="connsiteX2" fmla="*/ 2138794 w 2138794"/>
                  <a:gd name="connsiteY2" fmla="*/ 283667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24344 w 2138794"/>
                  <a:gd name="connsiteY0" fmla="*/ 2679 h 1198068"/>
                  <a:gd name="connsiteX1" fmla="*/ 2138794 w 2138794"/>
                  <a:gd name="connsiteY1" fmla="*/ 9029 h 1198068"/>
                  <a:gd name="connsiteX2" fmla="*/ 2138794 w 2138794"/>
                  <a:gd name="connsiteY2" fmla="*/ 283667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35457 w 2138794"/>
                  <a:gd name="connsiteY0" fmla="*/ 2679 h 1191718"/>
                  <a:gd name="connsiteX1" fmla="*/ 2138794 w 2138794"/>
                  <a:gd name="connsiteY1" fmla="*/ 2679 h 1191718"/>
                  <a:gd name="connsiteX2" fmla="*/ 2138794 w 2138794"/>
                  <a:gd name="connsiteY2" fmla="*/ 277317 h 1191718"/>
                  <a:gd name="connsiteX3" fmla="*/ 843394 w 2138794"/>
                  <a:gd name="connsiteY3" fmla="*/ 269379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08444 w 2138794"/>
                  <a:gd name="connsiteY7" fmla="*/ 732929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08444 w 2138794"/>
                  <a:gd name="connsiteY7" fmla="*/ 732929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70532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610032 w 2138794"/>
                  <a:gd name="connsiteY4" fmla="*/ 459879 h 1191718"/>
                  <a:gd name="connsiteX5" fmla="*/ 2070532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8631 w 2134031"/>
                  <a:gd name="connsiteY8" fmla="*/ 929779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0 h 1189039"/>
                  <a:gd name="connsiteX1" fmla="*/ 2134031 w 2134031"/>
                  <a:gd name="connsiteY1" fmla="*/ 0 h 1189039"/>
                  <a:gd name="connsiteX2" fmla="*/ 2134031 w 2134031"/>
                  <a:gd name="connsiteY2" fmla="*/ 274638 h 1189039"/>
                  <a:gd name="connsiteX3" fmla="*/ 830694 w 2134031"/>
                  <a:gd name="connsiteY3" fmla="*/ 274638 h 1189039"/>
                  <a:gd name="connsiteX4" fmla="*/ 605269 w 2134031"/>
                  <a:gd name="connsiteY4" fmla="*/ 457200 h 1189039"/>
                  <a:gd name="connsiteX5" fmla="*/ 2065769 w 2134031"/>
                  <a:gd name="connsiteY5" fmla="*/ 457200 h 1189039"/>
                  <a:gd name="connsiteX6" fmla="*/ 2065769 w 2134031"/>
                  <a:gd name="connsiteY6" fmla="*/ 731838 h 1189039"/>
                  <a:gd name="connsiteX7" fmla="*/ 605269 w 2134031"/>
                  <a:gd name="connsiteY7" fmla="*/ 731838 h 1189039"/>
                  <a:gd name="connsiteX8" fmla="*/ 830694 w 2134031"/>
                  <a:gd name="connsiteY8" fmla="*/ 930275 h 1189039"/>
                  <a:gd name="connsiteX9" fmla="*/ 2134031 w 2134031"/>
                  <a:gd name="connsiteY9" fmla="*/ 930275 h 1189039"/>
                  <a:gd name="connsiteX10" fmla="*/ 2134031 w 2134031"/>
                  <a:gd name="connsiteY10" fmla="*/ 1189039 h 1189039"/>
                  <a:gd name="connsiteX11" fmla="*/ 830694 w 2134031"/>
                  <a:gd name="connsiteY11" fmla="*/ 1189038 h 1189039"/>
                  <a:gd name="connsiteX12" fmla="*/ 830694 w 2134031"/>
                  <a:gd name="connsiteY12" fmla="*/ 0 h 1189039"/>
                  <a:gd name="connsiteX0" fmla="*/ 792495 w 2095832"/>
                  <a:gd name="connsiteY0" fmla="*/ 0 h 1189039"/>
                  <a:gd name="connsiteX1" fmla="*/ 2095832 w 2095832"/>
                  <a:gd name="connsiteY1" fmla="*/ 0 h 1189039"/>
                  <a:gd name="connsiteX2" fmla="*/ 2095832 w 2095832"/>
                  <a:gd name="connsiteY2" fmla="*/ 274638 h 1189039"/>
                  <a:gd name="connsiteX3" fmla="*/ 792495 w 2095832"/>
                  <a:gd name="connsiteY3" fmla="*/ 274638 h 1189039"/>
                  <a:gd name="connsiteX4" fmla="*/ 567070 w 2095832"/>
                  <a:gd name="connsiteY4" fmla="*/ 457200 h 1189039"/>
                  <a:gd name="connsiteX5" fmla="*/ 2027570 w 2095832"/>
                  <a:gd name="connsiteY5" fmla="*/ 457200 h 1189039"/>
                  <a:gd name="connsiteX6" fmla="*/ 2027570 w 2095832"/>
                  <a:gd name="connsiteY6" fmla="*/ 731838 h 1189039"/>
                  <a:gd name="connsiteX7" fmla="*/ 567070 w 2095832"/>
                  <a:gd name="connsiteY7" fmla="*/ 731838 h 1189039"/>
                  <a:gd name="connsiteX8" fmla="*/ 792495 w 2095832"/>
                  <a:gd name="connsiteY8" fmla="*/ 930275 h 1189039"/>
                  <a:gd name="connsiteX9" fmla="*/ 2095832 w 2095832"/>
                  <a:gd name="connsiteY9" fmla="*/ 930275 h 1189039"/>
                  <a:gd name="connsiteX10" fmla="*/ 2095832 w 2095832"/>
                  <a:gd name="connsiteY10" fmla="*/ 1189039 h 1189039"/>
                  <a:gd name="connsiteX11" fmla="*/ 792495 w 2095832"/>
                  <a:gd name="connsiteY11" fmla="*/ 1189038 h 1189039"/>
                  <a:gd name="connsiteX12" fmla="*/ 792495 w 2095832"/>
                  <a:gd name="connsiteY12" fmla="*/ 0 h 118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832" h="1189039">
                    <a:moveTo>
                      <a:pt x="792495" y="0"/>
                    </a:moveTo>
                    <a:lnTo>
                      <a:pt x="2095832" y="0"/>
                    </a:lnTo>
                    <a:lnTo>
                      <a:pt x="2095832" y="274638"/>
                    </a:lnTo>
                    <a:lnTo>
                      <a:pt x="792495" y="274638"/>
                    </a:lnTo>
                    <a:cubicBezTo>
                      <a:pt x="656482" y="278879"/>
                      <a:pt x="594314" y="394196"/>
                      <a:pt x="567070" y="457200"/>
                    </a:cubicBezTo>
                    <a:lnTo>
                      <a:pt x="2027570" y="457200"/>
                    </a:lnTo>
                    <a:lnTo>
                      <a:pt x="2027570" y="731838"/>
                    </a:lnTo>
                    <a:lnTo>
                      <a:pt x="567070" y="731838"/>
                    </a:lnTo>
                    <a:cubicBezTo>
                      <a:pt x="568384" y="835273"/>
                      <a:pt x="690796" y="919411"/>
                      <a:pt x="792495" y="930275"/>
                    </a:cubicBezTo>
                    <a:lnTo>
                      <a:pt x="2095832" y="930275"/>
                    </a:lnTo>
                    <a:lnTo>
                      <a:pt x="2095832" y="1189039"/>
                    </a:lnTo>
                    <a:lnTo>
                      <a:pt x="792495" y="1189038"/>
                    </a:lnTo>
                    <a:cubicBezTo>
                      <a:pt x="0" y="1186680"/>
                      <a:pt x="57564" y="496"/>
                      <a:pt x="7924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a:ln>
                    <a:noFill/>
                  </a:ln>
                  <a:solidFill>
                    <a:prstClr val="white"/>
                  </a:solidFill>
                  <a:effectLst/>
                  <a:uLnTx/>
                  <a:uFillTx/>
                  <a:latin typeface="Times New Roman" pitchFamily="18" charset="0"/>
                  <a:ea typeface="標楷體" pitchFamily="65" charset="-120"/>
                  <a:cs typeface="Times New Roman" pitchFamily="18" charset="0"/>
                </a:endParaRPr>
              </a:p>
            </p:txBody>
          </p:sp>
          <p:sp>
            <p:nvSpPr>
              <p:cNvPr id="12" name="手繪多邊形 11"/>
              <p:cNvSpPr/>
              <p:nvPr/>
            </p:nvSpPr>
            <p:spPr>
              <a:xfrm>
                <a:off x="3668713" y="3695452"/>
                <a:ext cx="1879940" cy="1198191"/>
              </a:xfrm>
              <a:custGeom>
                <a:avLst/>
                <a:gdLst>
                  <a:gd name="connsiteX0" fmla="*/ 333375 w 1890713"/>
                  <a:gd name="connsiteY0" fmla="*/ 9525 h 1204913"/>
                  <a:gd name="connsiteX1" fmla="*/ 1338263 w 1890713"/>
                  <a:gd name="connsiteY1" fmla="*/ 9525 h 1204913"/>
                  <a:gd name="connsiteX2" fmla="*/ 1890713 w 1890713"/>
                  <a:gd name="connsiteY2" fmla="*/ 428625 h 1204913"/>
                  <a:gd name="connsiteX3" fmla="*/ 1528763 w 1890713"/>
                  <a:gd name="connsiteY3" fmla="*/ 438150 h 1204913"/>
                  <a:gd name="connsiteX4" fmla="*/ 1333500 w 1890713"/>
                  <a:gd name="connsiteY4" fmla="*/ 266700 h 1204913"/>
                  <a:gd name="connsiteX5" fmla="*/ 342900 w 1890713"/>
                  <a:gd name="connsiteY5" fmla="*/ 271463 h 1204913"/>
                  <a:gd name="connsiteX6" fmla="*/ 342900 w 1890713"/>
                  <a:gd name="connsiteY6" fmla="*/ 933450 h 1204913"/>
                  <a:gd name="connsiteX7" fmla="*/ 1328738 w 1890713"/>
                  <a:gd name="connsiteY7" fmla="*/ 933450 h 1204913"/>
                  <a:gd name="connsiteX8" fmla="*/ 1543050 w 1890713"/>
                  <a:gd name="connsiteY8" fmla="*/ 766763 h 1204913"/>
                  <a:gd name="connsiteX9" fmla="*/ 1866900 w 1890713"/>
                  <a:gd name="connsiteY9" fmla="*/ 776288 h 1204913"/>
                  <a:gd name="connsiteX10" fmla="*/ 1338263 w 1890713"/>
                  <a:gd name="connsiteY10" fmla="*/ 1204913 h 1204913"/>
                  <a:gd name="connsiteX11" fmla="*/ 152400 w 1890713"/>
                  <a:gd name="connsiteY11" fmla="*/ 1195388 h 1204913"/>
                  <a:gd name="connsiteX12" fmla="*/ 4763 w 1890713"/>
                  <a:gd name="connsiteY12" fmla="*/ 1076325 h 1204913"/>
                  <a:gd name="connsiteX13" fmla="*/ 0 w 1890713"/>
                  <a:gd name="connsiteY13" fmla="*/ 123825 h 1204913"/>
                  <a:gd name="connsiteX14" fmla="*/ 104775 w 1890713"/>
                  <a:gd name="connsiteY14" fmla="*/ 0 h 1204913"/>
                  <a:gd name="connsiteX15" fmla="*/ 333375 w 1890713"/>
                  <a:gd name="connsiteY15" fmla="*/ 9525 h 1204913"/>
                  <a:gd name="connsiteX0" fmla="*/ 104775 w 1890713"/>
                  <a:gd name="connsiteY0" fmla="*/ 0 h 1204913"/>
                  <a:gd name="connsiteX1" fmla="*/ 1338263 w 1890713"/>
                  <a:gd name="connsiteY1" fmla="*/ 9525 h 1204913"/>
                  <a:gd name="connsiteX2" fmla="*/ 1890713 w 1890713"/>
                  <a:gd name="connsiteY2" fmla="*/ 428625 h 1204913"/>
                  <a:gd name="connsiteX3" fmla="*/ 1528763 w 1890713"/>
                  <a:gd name="connsiteY3" fmla="*/ 438150 h 1204913"/>
                  <a:gd name="connsiteX4" fmla="*/ 1333500 w 1890713"/>
                  <a:gd name="connsiteY4" fmla="*/ 266700 h 1204913"/>
                  <a:gd name="connsiteX5" fmla="*/ 342900 w 1890713"/>
                  <a:gd name="connsiteY5" fmla="*/ 271463 h 1204913"/>
                  <a:gd name="connsiteX6" fmla="*/ 342900 w 1890713"/>
                  <a:gd name="connsiteY6" fmla="*/ 933450 h 1204913"/>
                  <a:gd name="connsiteX7" fmla="*/ 1328738 w 1890713"/>
                  <a:gd name="connsiteY7" fmla="*/ 933450 h 1204913"/>
                  <a:gd name="connsiteX8" fmla="*/ 1543050 w 1890713"/>
                  <a:gd name="connsiteY8" fmla="*/ 766763 h 1204913"/>
                  <a:gd name="connsiteX9" fmla="*/ 1866900 w 1890713"/>
                  <a:gd name="connsiteY9" fmla="*/ 776288 h 1204913"/>
                  <a:gd name="connsiteX10" fmla="*/ 1338263 w 1890713"/>
                  <a:gd name="connsiteY10" fmla="*/ 1204913 h 1204913"/>
                  <a:gd name="connsiteX11" fmla="*/ 152400 w 1890713"/>
                  <a:gd name="connsiteY11" fmla="*/ 1195388 h 1204913"/>
                  <a:gd name="connsiteX12" fmla="*/ 4763 w 1890713"/>
                  <a:gd name="connsiteY12" fmla="*/ 1076325 h 1204913"/>
                  <a:gd name="connsiteX13" fmla="*/ 0 w 1890713"/>
                  <a:gd name="connsiteY13" fmla="*/ 123825 h 1204913"/>
                  <a:gd name="connsiteX14" fmla="*/ 104775 w 1890713"/>
                  <a:gd name="connsiteY14" fmla="*/ 0 h 1204913"/>
                  <a:gd name="connsiteX0" fmla="*/ 112787 w 1890713"/>
                  <a:gd name="connsiteY0" fmla="*/ 0 h 1195388"/>
                  <a:gd name="connsiteX1" fmla="*/ 1338263 w 1890713"/>
                  <a:gd name="connsiteY1" fmla="*/ 0 h 1195388"/>
                  <a:gd name="connsiteX2" fmla="*/ 1890713 w 1890713"/>
                  <a:gd name="connsiteY2" fmla="*/ 419100 h 1195388"/>
                  <a:gd name="connsiteX3" fmla="*/ 1528763 w 1890713"/>
                  <a:gd name="connsiteY3" fmla="*/ 428625 h 1195388"/>
                  <a:gd name="connsiteX4" fmla="*/ 1333500 w 1890713"/>
                  <a:gd name="connsiteY4" fmla="*/ 257175 h 1195388"/>
                  <a:gd name="connsiteX5" fmla="*/ 342900 w 1890713"/>
                  <a:gd name="connsiteY5" fmla="*/ 261938 h 1195388"/>
                  <a:gd name="connsiteX6" fmla="*/ 342900 w 1890713"/>
                  <a:gd name="connsiteY6" fmla="*/ 923925 h 1195388"/>
                  <a:gd name="connsiteX7" fmla="*/ 1328738 w 1890713"/>
                  <a:gd name="connsiteY7" fmla="*/ 923925 h 1195388"/>
                  <a:gd name="connsiteX8" fmla="*/ 1543050 w 1890713"/>
                  <a:gd name="connsiteY8" fmla="*/ 757238 h 1195388"/>
                  <a:gd name="connsiteX9" fmla="*/ 1866900 w 1890713"/>
                  <a:gd name="connsiteY9" fmla="*/ 766763 h 1195388"/>
                  <a:gd name="connsiteX10" fmla="*/ 1338263 w 1890713"/>
                  <a:gd name="connsiteY10" fmla="*/ 1195388 h 1195388"/>
                  <a:gd name="connsiteX11" fmla="*/ 152400 w 1890713"/>
                  <a:gd name="connsiteY11" fmla="*/ 1185863 h 1195388"/>
                  <a:gd name="connsiteX12" fmla="*/ 4763 w 1890713"/>
                  <a:gd name="connsiteY12" fmla="*/ 1066800 h 1195388"/>
                  <a:gd name="connsiteX13" fmla="*/ 0 w 1890713"/>
                  <a:gd name="connsiteY13" fmla="*/ 114300 h 1195388"/>
                  <a:gd name="connsiteX14" fmla="*/ 112787 w 1890713"/>
                  <a:gd name="connsiteY14" fmla="*/ 0 h 1195388"/>
                  <a:gd name="connsiteX0" fmla="*/ 112787 w 1890713"/>
                  <a:gd name="connsiteY0" fmla="*/ 1 h 1195389"/>
                  <a:gd name="connsiteX1" fmla="*/ 1336675 w 1890713"/>
                  <a:gd name="connsiteY1" fmla="*/ 0 h 1195389"/>
                  <a:gd name="connsiteX2" fmla="*/ 1890713 w 1890713"/>
                  <a:gd name="connsiteY2" fmla="*/ 419101 h 1195389"/>
                  <a:gd name="connsiteX3" fmla="*/ 1528763 w 1890713"/>
                  <a:gd name="connsiteY3" fmla="*/ 428626 h 1195389"/>
                  <a:gd name="connsiteX4" fmla="*/ 1333500 w 1890713"/>
                  <a:gd name="connsiteY4" fmla="*/ 257176 h 1195389"/>
                  <a:gd name="connsiteX5" fmla="*/ 342900 w 1890713"/>
                  <a:gd name="connsiteY5" fmla="*/ 261939 h 1195389"/>
                  <a:gd name="connsiteX6" fmla="*/ 342900 w 1890713"/>
                  <a:gd name="connsiteY6" fmla="*/ 923926 h 1195389"/>
                  <a:gd name="connsiteX7" fmla="*/ 1328738 w 1890713"/>
                  <a:gd name="connsiteY7" fmla="*/ 923926 h 1195389"/>
                  <a:gd name="connsiteX8" fmla="*/ 1543050 w 1890713"/>
                  <a:gd name="connsiteY8" fmla="*/ 757239 h 1195389"/>
                  <a:gd name="connsiteX9" fmla="*/ 1866900 w 1890713"/>
                  <a:gd name="connsiteY9" fmla="*/ 766764 h 1195389"/>
                  <a:gd name="connsiteX10" fmla="*/ 1338263 w 1890713"/>
                  <a:gd name="connsiteY10" fmla="*/ 1195389 h 1195389"/>
                  <a:gd name="connsiteX11" fmla="*/ 152400 w 1890713"/>
                  <a:gd name="connsiteY11" fmla="*/ 1185864 h 1195389"/>
                  <a:gd name="connsiteX12" fmla="*/ 4763 w 1890713"/>
                  <a:gd name="connsiteY12" fmla="*/ 1066801 h 1195389"/>
                  <a:gd name="connsiteX13" fmla="*/ 0 w 1890713"/>
                  <a:gd name="connsiteY13" fmla="*/ 114301 h 1195389"/>
                  <a:gd name="connsiteX14" fmla="*/ 112787 w 1890713"/>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28763 w 1881188"/>
                  <a:gd name="connsiteY3" fmla="*/ 428626 h 1195389"/>
                  <a:gd name="connsiteX4" fmla="*/ 1333500 w 1881188"/>
                  <a:gd name="connsiteY4" fmla="*/ 257176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3500 w 1881188"/>
                  <a:gd name="connsiteY4" fmla="*/ 257176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38288 w 1881188"/>
                  <a:gd name="connsiteY8" fmla="*/ 752476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38288 w 1881188"/>
                  <a:gd name="connsiteY8" fmla="*/ 752476 h 1195389"/>
                  <a:gd name="connsiteX9" fmla="*/ 1881188 w 1881188"/>
                  <a:gd name="connsiteY9" fmla="*/ 752476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52400 w 1881188"/>
                  <a:gd name="connsiteY11" fmla="*/ 1185864 h 1189039"/>
                  <a:gd name="connsiteX12" fmla="*/ 4763 w 1881188"/>
                  <a:gd name="connsiteY12" fmla="*/ 1066801 h 1189039"/>
                  <a:gd name="connsiteX13" fmla="*/ 0 w 1881188"/>
                  <a:gd name="connsiteY13" fmla="*/ 114301 h 1189039"/>
                  <a:gd name="connsiteX14" fmla="*/ 112787 w 1881188"/>
                  <a:gd name="connsiteY14" fmla="*/ 1 h 118903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12787 w 1881188"/>
                  <a:gd name="connsiteY11" fmla="*/ 1189039 h 1189039"/>
                  <a:gd name="connsiteX12" fmla="*/ 4763 w 1881188"/>
                  <a:gd name="connsiteY12" fmla="*/ 1066801 h 1189039"/>
                  <a:gd name="connsiteX13" fmla="*/ 0 w 1881188"/>
                  <a:gd name="connsiteY13" fmla="*/ 114301 h 1189039"/>
                  <a:gd name="connsiteX14" fmla="*/ 112787 w 1881188"/>
                  <a:gd name="connsiteY14" fmla="*/ 1 h 118903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12787 w 1881188"/>
                  <a:gd name="connsiteY11" fmla="*/ 1189039 h 1189039"/>
                  <a:gd name="connsiteX12" fmla="*/ 3175 w 1881188"/>
                  <a:gd name="connsiteY12" fmla="*/ 1029445 h 1189039"/>
                  <a:gd name="connsiteX13" fmla="*/ 0 w 1881188"/>
                  <a:gd name="connsiteY13" fmla="*/ 114301 h 1189039"/>
                  <a:gd name="connsiteX14" fmla="*/ 112787 w 1881188"/>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029445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90254"/>
                  <a:gd name="connsiteX1" fmla="*/ 1335088 w 1879601"/>
                  <a:gd name="connsiteY1" fmla="*/ 248 h 1190254"/>
                  <a:gd name="connsiteX2" fmla="*/ 1879601 w 1879601"/>
                  <a:gd name="connsiteY2" fmla="*/ 428874 h 1190254"/>
                  <a:gd name="connsiteX3" fmla="*/ 1536701 w 1879601"/>
                  <a:gd name="connsiteY3" fmla="*/ 428874 h 1190254"/>
                  <a:gd name="connsiteX4" fmla="*/ 1335088 w 1879601"/>
                  <a:gd name="connsiteY4" fmla="*/ 266949 h 1190254"/>
                  <a:gd name="connsiteX5" fmla="*/ 339726 w 1879601"/>
                  <a:gd name="connsiteY5" fmla="*/ 266949 h 1190254"/>
                  <a:gd name="connsiteX6" fmla="*/ 339726 w 1879601"/>
                  <a:gd name="connsiteY6" fmla="*/ 922587 h 1190254"/>
                  <a:gd name="connsiteX7" fmla="*/ 1335088 w 1879601"/>
                  <a:gd name="connsiteY7" fmla="*/ 922587 h 1190254"/>
                  <a:gd name="connsiteX8" fmla="*/ 1536701 w 1879601"/>
                  <a:gd name="connsiteY8" fmla="*/ 752724 h 1190254"/>
                  <a:gd name="connsiteX9" fmla="*/ 1879601 w 1879601"/>
                  <a:gd name="connsiteY9" fmla="*/ 752724 h 1190254"/>
                  <a:gd name="connsiteX10" fmla="*/ 1335088 w 1879601"/>
                  <a:gd name="connsiteY10" fmla="*/ 1189287 h 1190254"/>
                  <a:gd name="connsiteX11" fmla="*/ 111200 w 1879601"/>
                  <a:gd name="connsiteY11" fmla="*/ 1189287 h 1190254"/>
                  <a:gd name="connsiteX12" fmla="*/ 1588 w 1879601"/>
                  <a:gd name="connsiteY12" fmla="*/ 1101701 h 1190254"/>
                  <a:gd name="connsiteX13" fmla="*/ 1588 w 1879601"/>
                  <a:gd name="connsiteY13" fmla="*/ 93589 h 1190254"/>
                  <a:gd name="connsiteX14" fmla="*/ 111200 w 1879601"/>
                  <a:gd name="connsiteY14" fmla="*/ 249 h 1190254"/>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1 h 1198191"/>
                  <a:gd name="connsiteX13" fmla="*/ 1588 w 1879601"/>
                  <a:gd name="connsiteY13" fmla="*/ 93589 h 1198191"/>
                  <a:gd name="connsiteX14" fmla="*/ 111200 w 187960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1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0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029692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0 h 1198191"/>
                  <a:gd name="connsiteX13" fmla="*/ 4738 w 1882751"/>
                  <a:gd name="connsiteY13" fmla="*/ 93589 h 1198191"/>
                  <a:gd name="connsiteX14" fmla="*/ 114350 w 1882751"/>
                  <a:gd name="connsiteY14" fmla="*/ 249 h 1198191"/>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0 h 1198191"/>
                  <a:gd name="connsiteX13" fmla="*/ 1588 w 1879601"/>
                  <a:gd name="connsiteY13" fmla="*/ 93589 h 1198191"/>
                  <a:gd name="connsiteX14" fmla="*/ 111200 w 1879601"/>
                  <a:gd name="connsiteY14" fmla="*/ 249 h 1198191"/>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0 h 1198191"/>
                  <a:gd name="connsiteX13" fmla="*/ 1588 w 1879601"/>
                  <a:gd name="connsiteY13" fmla="*/ 93589 h 1198191"/>
                  <a:gd name="connsiteX14" fmla="*/ 111200 w 1879601"/>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9940" h="1198191">
                    <a:moveTo>
                      <a:pt x="111200" y="249"/>
                    </a:moveTo>
                    <a:lnTo>
                      <a:pt x="1335088" y="248"/>
                    </a:lnTo>
                    <a:cubicBezTo>
                      <a:pt x="1597554" y="0"/>
                      <a:pt x="1877559" y="285999"/>
                      <a:pt x="1879601" y="428874"/>
                    </a:cubicBezTo>
                    <a:lnTo>
                      <a:pt x="1536701" y="428874"/>
                    </a:lnTo>
                    <a:cubicBezTo>
                      <a:pt x="1531608" y="352302"/>
                      <a:pt x="1385797" y="268735"/>
                      <a:pt x="1335088" y="266949"/>
                    </a:cubicBezTo>
                    <a:lnTo>
                      <a:pt x="339726" y="266949"/>
                    </a:lnTo>
                    <a:lnTo>
                      <a:pt x="339726" y="922587"/>
                    </a:lnTo>
                    <a:lnTo>
                      <a:pt x="1335088" y="922587"/>
                    </a:lnTo>
                    <a:cubicBezTo>
                      <a:pt x="1402218" y="905256"/>
                      <a:pt x="1526845" y="819392"/>
                      <a:pt x="1536701" y="752724"/>
                    </a:cubicBezTo>
                    <a:lnTo>
                      <a:pt x="1879601" y="752724"/>
                    </a:lnTo>
                    <a:cubicBezTo>
                      <a:pt x="1879940" y="949838"/>
                      <a:pt x="1540404" y="1185103"/>
                      <a:pt x="1335088" y="1189287"/>
                    </a:cubicBezTo>
                    <a:lnTo>
                      <a:pt x="111200" y="1189287"/>
                    </a:lnTo>
                    <a:cubicBezTo>
                      <a:pt x="107405" y="1198191"/>
                      <a:pt x="3200" y="1140966"/>
                      <a:pt x="1588" y="1101700"/>
                    </a:cubicBezTo>
                    <a:cubicBezTo>
                      <a:pt x="0" y="784200"/>
                      <a:pt x="3176" y="411089"/>
                      <a:pt x="1588" y="93589"/>
                    </a:cubicBezTo>
                    <a:cubicBezTo>
                      <a:pt x="25" y="58036"/>
                      <a:pt x="52934" y="2787"/>
                      <a:pt x="111200" y="2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a:ln>
                    <a:noFill/>
                  </a:ln>
                  <a:solidFill>
                    <a:prstClr val="white"/>
                  </a:solidFill>
                  <a:effectLst/>
                  <a:uLnTx/>
                  <a:uFillTx/>
                  <a:latin typeface="Times New Roman" pitchFamily="18" charset="0"/>
                  <a:ea typeface="標楷體" pitchFamily="65" charset="-120"/>
                  <a:cs typeface="Times New Roman" pitchFamily="18" charset="0"/>
                </a:endParaRPr>
              </a:p>
            </p:txBody>
          </p:sp>
          <p:sp>
            <p:nvSpPr>
              <p:cNvPr id="13" name="手繪多邊形 12"/>
              <p:cNvSpPr/>
              <p:nvPr/>
            </p:nvSpPr>
            <p:spPr>
              <a:xfrm>
                <a:off x="1582208" y="2178050"/>
                <a:ext cx="6164649" cy="4222750"/>
              </a:xfrm>
              <a:custGeom>
                <a:avLst/>
                <a:gdLst>
                  <a:gd name="connsiteX0" fmla="*/ 3397250 w 3403600"/>
                  <a:gd name="connsiteY0" fmla="*/ 0 h 4248150"/>
                  <a:gd name="connsiteX1" fmla="*/ 3397250 w 3403600"/>
                  <a:gd name="connsiteY1" fmla="*/ 1219200 h 4248150"/>
                  <a:gd name="connsiteX2" fmla="*/ 3397250 w 3403600"/>
                  <a:gd name="connsiteY2" fmla="*/ 3028950 h 4248150"/>
                  <a:gd name="connsiteX3" fmla="*/ 0 w 3403600"/>
                  <a:gd name="connsiteY3" fmla="*/ 3041650 h 4248150"/>
                  <a:gd name="connsiteX4" fmla="*/ 6350 w 3403600"/>
                  <a:gd name="connsiteY4" fmla="*/ 3956050 h 4248150"/>
                  <a:gd name="connsiteX5" fmla="*/ 311150 w 3403600"/>
                  <a:gd name="connsiteY5" fmla="*/ 4248150 h 4248150"/>
                  <a:gd name="connsiteX6" fmla="*/ 3403600 w 3403600"/>
                  <a:gd name="connsiteY6" fmla="*/ 4235450 h 4248150"/>
                  <a:gd name="connsiteX7" fmla="*/ 3397250 w 3403600"/>
                  <a:gd name="connsiteY7" fmla="*/ 0 h 4248150"/>
                  <a:gd name="connsiteX0" fmla="*/ 3397250 w 5433483"/>
                  <a:gd name="connsiteY0" fmla="*/ 0 h 4248150"/>
                  <a:gd name="connsiteX1" fmla="*/ 3397250 w 5433483"/>
                  <a:gd name="connsiteY1" fmla="*/ 1219200 h 4248150"/>
                  <a:gd name="connsiteX2" fmla="*/ 3397250 w 5433483"/>
                  <a:gd name="connsiteY2" fmla="*/ 3028950 h 4248150"/>
                  <a:gd name="connsiteX3" fmla="*/ 0 w 5433483"/>
                  <a:gd name="connsiteY3" fmla="*/ 3041650 h 4248150"/>
                  <a:gd name="connsiteX4" fmla="*/ 6350 w 5433483"/>
                  <a:gd name="connsiteY4" fmla="*/ 3956050 h 4248150"/>
                  <a:gd name="connsiteX5" fmla="*/ 311150 w 5433483"/>
                  <a:gd name="connsiteY5" fmla="*/ 4248150 h 4248150"/>
                  <a:gd name="connsiteX6" fmla="*/ 3403600 w 5433483"/>
                  <a:gd name="connsiteY6" fmla="*/ 4235450 h 4248150"/>
                  <a:gd name="connsiteX7" fmla="*/ 3397250 w 5433483"/>
                  <a:gd name="connsiteY7" fmla="*/ 0 h 4248150"/>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11150 w 5446183"/>
                  <a:gd name="connsiteY5" fmla="*/ 424815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15875 w 5446183"/>
                  <a:gd name="connsiteY4" fmla="*/ 3951288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83492 w 5432425"/>
                  <a:gd name="connsiteY0" fmla="*/ 0 h 4251474"/>
                  <a:gd name="connsiteX1" fmla="*/ 3383492 w 5432425"/>
                  <a:gd name="connsiteY1" fmla="*/ 1219200 h 4251474"/>
                  <a:gd name="connsiteX2" fmla="*/ 3383492 w 5432425"/>
                  <a:gd name="connsiteY2" fmla="*/ 3028950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402542 w 5432425"/>
                  <a:gd name="connsiteY1" fmla="*/ 1208088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402542 w 5432425"/>
                  <a:gd name="connsiteY0" fmla="*/ 0 h 4232424"/>
                  <a:gd name="connsiteX1" fmla="*/ 3402542 w 5432425"/>
                  <a:gd name="connsiteY1" fmla="*/ 1189038 h 4232424"/>
                  <a:gd name="connsiteX2" fmla="*/ 3402542 w 5432425"/>
                  <a:gd name="connsiteY2" fmla="*/ 3033713 h 4232424"/>
                  <a:gd name="connsiteX3" fmla="*/ 2117 w 5432425"/>
                  <a:gd name="connsiteY3" fmla="*/ 3033713 h 4232424"/>
                  <a:gd name="connsiteX4" fmla="*/ 2117 w 5432425"/>
                  <a:gd name="connsiteY4" fmla="*/ 3932238 h 4232424"/>
                  <a:gd name="connsiteX5" fmla="*/ 306917 w 5432425"/>
                  <a:gd name="connsiteY5" fmla="*/ 4222750 h 4232424"/>
                  <a:gd name="connsiteX6" fmla="*/ 3402542 w 5432425"/>
                  <a:gd name="connsiteY6" fmla="*/ 4222750 h 4232424"/>
                  <a:gd name="connsiteX7" fmla="*/ 3402542 w 5432425"/>
                  <a:gd name="connsiteY7" fmla="*/ 0 h 4232424"/>
                  <a:gd name="connsiteX0" fmla="*/ 3402542 w 6478059"/>
                  <a:gd name="connsiteY0" fmla="*/ 0 h 4232424"/>
                  <a:gd name="connsiteX1" fmla="*/ 3402542 w 6478059"/>
                  <a:gd name="connsiteY1" fmla="*/ 1189038 h 4232424"/>
                  <a:gd name="connsiteX2" fmla="*/ 3402542 w 6478059"/>
                  <a:gd name="connsiteY2" fmla="*/ 3033713 h 4232424"/>
                  <a:gd name="connsiteX3" fmla="*/ 2117 w 6478059"/>
                  <a:gd name="connsiteY3" fmla="*/ 3033713 h 4232424"/>
                  <a:gd name="connsiteX4" fmla="*/ 2117 w 6478059"/>
                  <a:gd name="connsiteY4" fmla="*/ 3932238 h 4232424"/>
                  <a:gd name="connsiteX5" fmla="*/ 306917 w 6478059"/>
                  <a:gd name="connsiteY5" fmla="*/ 4222750 h 4232424"/>
                  <a:gd name="connsiteX6" fmla="*/ 3402542 w 6478059"/>
                  <a:gd name="connsiteY6" fmla="*/ 4222750 h 4232424"/>
                  <a:gd name="connsiteX7" fmla="*/ 3402542 w 6478059"/>
                  <a:gd name="connsiteY7" fmla="*/ 0 h 4232424"/>
                  <a:gd name="connsiteX0" fmla="*/ 3402542 w 6478059"/>
                  <a:gd name="connsiteY0" fmla="*/ 0 h 4251474"/>
                  <a:gd name="connsiteX1" fmla="*/ 3402542 w 6478059"/>
                  <a:gd name="connsiteY1" fmla="*/ 1189038 h 4251474"/>
                  <a:gd name="connsiteX2" fmla="*/ 3402542 w 6478059"/>
                  <a:gd name="connsiteY2" fmla="*/ 3033713 h 4251474"/>
                  <a:gd name="connsiteX3" fmla="*/ 2117 w 6478059"/>
                  <a:gd name="connsiteY3" fmla="*/ 3033713 h 4251474"/>
                  <a:gd name="connsiteX4" fmla="*/ 2117 w 6478059"/>
                  <a:gd name="connsiteY4" fmla="*/ 3932238 h 4251474"/>
                  <a:gd name="connsiteX5" fmla="*/ 306917 w 6478059"/>
                  <a:gd name="connsiteY5" fmla="*/ 4222750 h 4251474"/>
                  <a:gd name="connsiteX6" fmla="*/ 3402542 w 6478059"/>
                  <a:gd name="connsiteY6" fmla="*/ 4222750 h 4251474"/>
                  <a:gd name="connsiteX7" fmla="*/ 3402542 w 6478059"/>
                  <a:gd name="connsiteY7" fmla="*/ 0 h 4251474"/>
                  <a:gd name="connsiteX0" fmla="*/ 3402542 w 6478059"/>
                  <a:gd name="connsiteY0" fmla="*/ 0 h 4226074"/>
                  <a:gd name="connsiteX1" fmla="*/ 3402542 w 6478059"/>
                  <a:gd name="connsiteY1" fmla="*/ 1189038 h 4226074"/>
                  <a:gd name="connsiteX2" fmla="*/ 3402542 w 6478059"/>
                  <a:gd name="connsiteY2" fmla="*/ 3033713 h 4226074"/>
                  <a:gd name="connsiteX3" fmla="*/ 2117 w 6478059"/>
                  <a:gd name="connsiteY3" fmla="*/ 3033713 h 4226074"/>
                  <a:gd name="connsiteX4" fmla="*/ 2117 w 6478059"/>
                  <a:gd name="connsiteY4" fmla="*/ 3932238 h 4226074"/>
                  <a:gd name="connsiteX5" fmla="*/ 306917 w 6478059"/>
                  <a:gd name="connsiteY5" fmla="*/ 4222750 h 4226074"/>
                  <a:gd name="connsiteX6" fmla="*/ 3402542 w 6478059"/>
                  <a:gd name="connsiteY6" fmla="*/ 4222750 h 4226074"/>
                  <a:gd name="connsiteX7" fmla="*/ 3402542 w 6478059"/>
                  <a:gd name="connsiteY7" fmla="*/ 0 h 4226074"/>
                  <a:gd name="connsiteX0" fmla="*/ 3402542 w 6207217"/>
                  <a:gd name="connsiteY0" fmla="*/ 17016 h 4243090"/>
                  <a:gd name="connsiteX1" fmla="*/ 3402542 w 6207217"/>
                  <a:gd name="connsiteY1" fmla="*/ 1206054 h 4243090"/>
                  <a:gd name="connsiteX2" fmla="*/ 3402542 w 6207217"/>
                  <a:gd name="connsiteY2" fmla="*/ 3050729 h 4243090"/>
                  <a:gd name="connsiteX3" fmla="*/ 2117 w 6207217"/>
                  <a:gd name="connsiteY3" fmla="*/ 3050729 h 4243090"/>
                  <a:gd name="connsiteX4" fmla="*/ 2117 w 6207217"/>
                  <a:gd name="connsiteY4" fmla="*/ 3949254 h 4243090"/>
                  <a:gd name="connsiteX5" fmla="*/ 306917 w 6207217"/>
                  <a:gd name="connsiteY5" fmla="*/ 4239766 h 4243090"/>
                  <a:gd name="connsiteX6" fmla="*/ 3402542 w 6207217"/>
                  <a:gd name="connsiteY6" fmla="*/ 4239766 h 4243090"/>
                  <a:gd name="connsiteX7" fmla="*/ 3402542 w 6207217"/>
                  <a:gd name="connsiteY7" fmla="*/ 17016 h 4243090"/>
                  <a:gd name="connsiteX0" fmla="*/ 3402542 w 6218329"/>
                  <a:gd name="connsiteY0" fmla="*/ 4316 h 4230390"/>
                  <a:gd name="connsiteX1" fmla="*/ 3402542 w 6218329"/>
                  <a:gd name="connsiteY1" fmla="*/ 1193354 h 4230390"/>
                  <a:gd name="connsiteX2" fmla="*/ 3402542 w 6218329"/>
                  <a:gd name="connsiteY2" fmla="*/ 3038029 h 4230390"/>
                  <a:gd name="connsiteX3" fmla="*/ 2117 w 6218329"/>
                  <a:gd name="connsiteY3" fmla="*/ 3038029 h 4230390"/>
                  <a:gd name="connsiteX4" fmla="*/ 2117 w 6218329"/>
                  <a:gd name="connsiteY4" fmla="*/ 3936554 h 4230390"/>
                  <a:gd name="connsiteX5" fmla="*/ 306917 w 6218329"/>
                  <a:gd name="connsiteY5" fmla="*/ 4227066 h 4230390"/>
                  <a:gd name="connsiteX6" fmla="*/ 3402542 w 6218329"/>
                  <a:gd name="connsiteY6" fmla="*/ 4227066 h 4230390"/>
                  <a:gd name="connsiteX7" fmla="*/ 3402542 w 6218329"/>
                  <a:gd name="connsiteY7" fmla="*/ 4316 h 4230390"/>
                  <a:gd name="connsiteX0" fmla="*/ 3402542 w 6218329"/>
                  <a:gd name="connsiteY0" fmla="*/ 4316 h 4227066"/>
                  <a:gd name="connsiteX1" fmla="*/ 3402542 w 6218329"/>
                  <a:gd name="connsiteY1" fmla="*/ 1193354 h 4227066"/>
                  <a:gd name="connsiteX2" fmla="*/ 3402542 w 6218329"/>
                  <a:gd name="connsiteY2" fmla="*/ 3038029 h 4227066"/>
                  <a:gd name="connsiteX3" fmla="*/ 2117 w 6218329"/>
                  <a:gd name="connsiteY3" fmla="*/ 3038029 h 4227066"/>
                  <a:gd name="connsiteX4" fmla="*/ 2117 w 6218329"/>
                  <a:gd name="connsiteY4" fmla="*/ 3936554 h 4227066"/>
                  <a:gd name="connsiteX5" fmla="*/ 306917 w 6218329"/>
                  <a:gd name="connsiteY5" fmla="*/ 4227066 h 4227066"/>
                  <a:gd name="connsiteX6" fmla="*/ 3402542 w 6218329"/>
                  <a:gd name="connsiteY6" fmla="*/ 4227066 h 4227066"/>
                  <a:gd name="connsiteX7" fmla="*/ 3402542 w 6218329"/>
                  <a:gd name="connsiteY7" fmla="*/ 4316 h 4227066"/>
                  <a:gd name="connsiteX0" fmla="*/ 3402542 w 6218329"/>
                  <a:gd name="connsiteY0" fmla="*/ 4316 h 4227066"/>
                  <a:gd name="connsiteX1" fmla="*/ 3402542 w 6218329"/>
                  <a:gd name="connsiteY1" fmla="*/ 1193354 h 4227066"/>
                  <a:gd name="connsiteX2" fmla="*/ 3402542 w 6218329"/>
                  <a:gd name="connsiteY2" fmla="*/ 3038029 h 4227066"/>
                  <a:gd name="connsiteX3" fmla="*/ 2117 w 6218329"/>
                  <a:gd name="connsiteY3" fmla="*/ 3038029 h 4227066"/>
                  <a:gd name="connsiteX4" fmla="*/ 2117 w 6218329"/>
                  <a:gd name="connsiteY4" fmla="*/ 3936554 h 4227066"/>
                  <a:gd name="connsiteX5" fmla="*/ 306917 w 6218329"/>
                  <a:gd name="connsiteY5" fmla="*/ 4227066 h 4227066"/>
                  <a:gd name="connsiteX6" fmla="*/ 3402542 w 6218329"/>
                  <a:gd name="connsiteY6" fmla="*/ 4227066 h 4227066"/>
                  <a:gd name="connsiteX7" fmla="*/ 3402542 w 6218329"/>
                  <a:gd name="connsiteY7" fmla="*/ 4316 h 4227066"/>
                  <a:gd name="connsiteX0" fmla="*/ 3402542 w 6115141"/>
                  <a:gd name="connsiteY0" fmla="*/ 0 h 4222750"/>
                  <a:gd name="connsiteX1" fmla="*/ 3402542 w 6115141"/>
                  <a:gd name="connsiteY1" fmla="*/ 1189038 h 4222750"/>
                  <a:gd name="connsiteX2" fmla="*/ 3402542 w 6115141"/>
                  <a:gd name="connsiteY2" fmla="*/ 3033713 h 4222750"/>
                  <a:gd name="connsiteX3" fmla="*/ 2117 w 6115141"/>
                  <a:gd name="connsiteY3" fmla="*/ 3033713 h 4222750"/>
                  <a:gd name="connsiteX4" fmla="*/ 2117 w 6115141"/>
                  <a:gd name="connsiteY4" fmla="*/ 3932238 h 4222750"/>
                  <a:gd name="connsiteX5" fmla="*/ 306917 w 6115141"/>
                  <a:gd name="connsiteY5" fmla="*/ 4222750 h 4222750"/>
                  <a:gd name="connsiteX6" fmla="*/ 3402542 w 6115141"/>
                  <a:gd name="connsiteY6" fmla="*/ 4222750 h 4222750"/>
                  <a:gd name="connsiteX7" fmla="*/ 3402542 w 6115141"/>
                  <a:gd name="connsiteY7" fmla="*/ 0 h 4222750"/>
                  <a:gd name="connsiteX0" fmla="*/ 3402542 w 6102739"/>
                  <a:gd name="connsiteY0" fmla="*/ 0 h 4222750"/>
                  <a:gd name="connsiteX1" fmla="*/ 3402542 w 6102739"/>
                  <a:gd name="connsiteY1" fmla="*/ 1189038 h 4222750"/>
                  <a:gd name="connsiteX2" fmla="*/ 3402542 w 6102739"/>
                  <a:gd name="connsiteY2" fmla="*/ 3033713 h 4222750"/>
                  <a:gd name="connsiteX3" fmla="*/ 2117 w 6102739"/>
                  <a:gd name="connsiteY3" fmla="*/ 3033713 h 4222750"/>
                  <a:gd name="connsiteX4" fmla="*/ 2117 w 6102739"/>
                  <a:gd name="connsiteY4" fmla="*/ 3932238 h 4222750"/>
                  <a:gd name="connsiteX5" fmla="*/ 306917 w 6102739"/>
                  <a:gd name="connsiteY5" fmla="*/ 4222750 h 4222750"/>
                  <a:gd name="connsiteX6" fmla="*/ 3402542 w 6102739"/>
                  <a:gd name="connsiteY6" fmla="*/ 4222750 h 4222750"/>
                  <a:gd name="connsiteX7" fmla="*/ 3402542 w 6102739"/>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164649"/>
                  <a:gd name="connsiteY0" fmla="*/ 0 h 4222750"/>
                  <a:gd name="connsiteX1" fmla="*/ 3402542 w 6164649"/>
                  <a:gd name="connsiteY1" fmla="*/ 1189038 h 4222750"/>
                  <a:gd name="connsiteX2" fmla="*/ 3402542 w 6164649"/>
                  <a:gd name="connsiteY2" fmla="*/ 3033713 h 4222750"/>
                  <a:gd name="connsiteX3" fmla="*/ 2117 w 6164649"/>
                  <a:gd name="connsiteY3" fmla="*/ 3033713 h 4222750"/>
                  <a:gd name="connsiteX4" fmla="*/ 2117 w 6164649"/>
                  <a:gd name="connsiteY4" fmla="*/ 3932238 h 4222750"/>
                  <a:gd name="connsiteX5" fmla="*/ 306917 w 6164649"/>
                  <a:gd name="connsiteY5" fmla="*/ 4222750 h 4222750"/>
                  <a:gd name="connsiteX6" fmla="*/ 3402542 w 6164649"/>
                  <a:gd name="connsiteY6" fmla="*/ 4222750 h 4222750"/>
                  <a:gd name="connsiteX7" fmla="*/ 3402542 w 6164649"/>
                  <a:gd name="connsiteY7" fmla="*/ 0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4649" h="4222750">
                    <a:moveTo>
                      <a:pt x="3402542" y="0"/>
                    </a:moveTo>
                    <a:lnTo>
                      <a:pt x="3402542" y="1189038"/>
                    </a:lnTo>
                    <a:cubicBezTo>
                      <a:pt x="4621296" y="1166812"/>
                      <a:pt x="4573770" y="3040061"/>
                      <a:pt x="3402542" y="3033713"/>
                    </a:cubicBezTo>
                    <a:lnTo>
                      <a:pt x="2117" y="3033713"/>
                    </a:lnTo>
                    <a:cubicBezTo>
                      <a:pt x="4234" y="3338513"/>
                      <a:pt x="0" y="3627438"/>
                      <a:pt x="2117" y="3932238"/>
                    </a:cubicBezTo>
                    <a:cubicBezTo>
                      <a:pt x="12237" y="4081414"/>
                      <a:pt x="133904" y="4212630"/>
                      <a:pt x="306917" y="4222750"/>
                    </a:cubicBezTo>
                    <a:lnTo>
                      <a:pt x="3402542" y="4222750"/>
                    </a:lnTo>
                    <a:cubicBezTo>
                      <a:pt x="6071591" y="4213374"/>
                      <a:pt x="6164649" y="2034"/>
                      <a:pt x="34025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a:ln>
                    <a:noFill/>
                  </a:ln>
                  <a:solidFill>
                    <a:prstClr val="white"/>
                  </a:solidFill>
                  <a:effectLst/>
                  <a:uLnTx/>
                  <a:uFillTx/>
                  <a:latin typeface="Times New Roman" pitchFamily="18" charset="0"/>
                  <a:ea typeface="標楷體" pitchFamily="65" charset="-120"/>
                  <a:cs typeface="Times New Roman" pitchFamily="18" charset="0"/>
                </a:endParaRPr>
              </a:p>
            </p:txBody>
          </p:sp>
        </p:grpSp>
      </p:grpSp>
      <p:sp>
        <p:nvSpPr>
          <p:cNvPr id="14" name="文字方塊 2"/>
          <p:cNvSpPr txBox="1">
            <a:spLocks noChangeArrowheads="1"/>
          </p:cNvSpPr>
          <p:nvPr userDrawn="1"/>
        </p:nvSpPr>
        <p:spPr bwMode="auto">
          <a:xfrm>
            <a:off x="6648060" y="6416675"/>
            <a:ext cx="2327753" cy="338554"/>
          </a:xfrm>
          <a:prstGeom prst="rect">
            <a:avLst/>
          </a:prstGeom>
          <a:noFill/>
          <a:ln w="9525">
            <a:noFill/>
            <a:miter lim="800000"/>
            <a:headEnd/>
            <a:tailEnd/>
          </a:ln>
        </p:spPr>
        <p:txBody>
          <a:bodyPr wrap="none">
            <a:spAutoFit/>
          </a:bodyPr>
          <a:lstStyle/>
          <a:p>
            <a:r>
              <a:rPr kumimoji="0" lang="zh-TW" altLang="en-US" sz="1600" b="1" dirty="0">
                <a:solidFill>
                  <a:schemeClr val="bg1"/>
                </a:solidFill>
                <a:latin typeface="Times New Roman" pitchFamily="18" charset="0"/>
                <a:ea typeface="標楷體" pitchFamily="65" charset="-120"/>
                <a:cs typeface="Times New Roman" pitchFamily="18" charset="0"/>
              </a:rPr>
              <a:t>中華民國</a:t>
            </a:r>
            <a:r>
              <a:rPr kumimoji="0" lang="en-US" altLang="zh-TW" sz="1600" b="1" dirty="0">
                <a:solidFill>
                  <a:schemeClr val="bg1"/>
                </a:solidFill>
                <a:latin typeface="Times New Roman" pitchFamily="18" charset="0"/>
                <a:ea typeface="標楷體" pitchFamily="65" charset="-120"/>
                <a:cs typeface="Times New Roman" pitchFamily="18" charset="0"/>
              </a:rPr>
              <a:t>112</a:t>
            </a:r>
            <a:r>
              <a:rPr kumimoji="0" lang="zh-TW" altLang="en-US" sz="1600" b="1" dirty="0">
                <a:solidFill>
                  <a:schemeClr val="bg1"/>
                </a:solidFill>
                <a:latin typeface="Times New Roman" pitchFamily="18" charset="0"/>
                <a:ea typeface="標楷體" pitchFamily="65" charset="-120"/>
                <a:cs typeface="Times New Roman" pitchFamily="18" charset="0"/>
              </a:rPr>
              <a:t>年</a:t>
            </a:r>
            <a:r>
              <a:rPr kumimoji="0" lang="en-US" altLang="zh-TW" sz="1600" b="1" dirty="0">
                <a:solidFill>
                  <a:schemeClr val="bg1"/>
                </a:solidFill>
                <a:latin typeface="Times New Roman" pitchFamily="18" charset="0"/>
                <a:ea typeface="標楷體" pitchFamily="65" charset="-120"/>
                <a:cs typeface="Times New Roman" pitchFamily="18" charset="0"/>
              </a:rPr>
              <a:t>01</a:t>
            </a:r>
            <a:r>
              <a:rPr kumimoji="0" lang="zh-TW" altLang="en-US" sz="1600" b="1" dirty="0">
                <a:solidFill>
                  <a:schemeClr val="bg1"/>
                </a:solidFill>
                <a:latin typeface="Times New Roman" pitchFamily="18" charset="0"/>
                <a:ea typeface="標楷體" pitchFamily="65" charset="-120"/>
                <a:cs typeface="Times New Roman" pitchFamily="18" charset="0"/>
              </a:rPr>
              <a:t>月</a:t>
            </a:r>
            <a:r>
              <a:rPr kumimoji="0" lang="en-US" altLang="zh-TW" sz="1600" b="1" dirty="0">
                <a:solidFill>
                  <a:schemeClr val="bg1"/>
                </a:solidFill>
                <a:latin typeface="Times New Roman" pitchFamily="18" charset="0"/>
                <a:ea typeface="標楷體" pitchFamily="65" charset="-120"/>
                <a:cs typeface="Times New Roman" pitchFamily="18" charset="0"/>
              </a:rPr>
              <a:t>31</a:t>
            </a:r>
            <a:r>
              <a:rPr kumimoji="0" lang="zh-TW" altLang="en-US" sz="1600" b="1" dirty="0">
                <a:solidFill>
                  <a:schemeClr val="bg1"/>
                </a:solidFill>
                <a:latin typeface="Times New Roman" pitchFamily="18" charset="0"/>
                <a:ea typeface="標楷體" pitchFamily="65" charset="-120"/>
                <a:cs typeface="Times New Roman" pitchFamily="18" charset="0"/>
              </a:rPr>
              <a:t>日</a:t>
            </a:r>
          </a:p>
        </p:txBody>
      </p:sp>
      <p:sp>
        <p:nvSpPr>
          <p:cNvPr id="15" name="標題 1"/>
          <p:cNvSpPr txBox="1">
            <a:spLocks/>
          </p:cNvSpPr>
          <p:nvPr userDrawn="1"/>
        </p:nvSpPr>
        <p:spPr bwMode="auto">
          <a:xfrm>
            <a:off x="2836113" y="1896424"/>
            <a:ext cx="6330727" cy="2148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lgn="ctr">
              <a:lnSpc>
                <a:spcPts val="5400"/>
              </a:lnSpc>
              <a:defRPr/>
            </a:pPr>
            <a:r>
              <a:rPr kumimoji="0" lang="en-US" altLang="zh-TW" sz="3200" b="1" dirty="0">
                <a:latin typeface="Times New Roman" pitchFamily="18" charset="0"/>
                <a:ea typeface="微軟正黑體" pitchFamily="34" charset="-120"/>
                <a:cs typeface="Times New Roman" pitchFamily="18" charset="0"/>
              </a:rPr>
              <a:t/>
            </a:r>
            <a:br>
              <a:rPr kumimoji="0" lang="en-US" altLang="zh-TW" sz="3200" b="1" dirty="0">
                <a:latin typeface="Times New Roman" pitchFamily="18" charset="0"/>
                <a:ea typeface="微軟正黑體" pitchFamily="34" charset="-120"/>
                <a:cs typeface="Times New Roman" pitchFamily="18" charset="0"/>
              </a:rPr>
            </a:br>
            <a:r>
              <a:rPr kumimoji="0" lang="zh-TW" altLang="en-US" sz="3200" b="1" dirty="0">
                <a:latin typeface="Times New Roman" pitchFamily="18" charset="0"/>
                <a:ea typeface="微軟正黑體" pitchFamily="34" charset="-120"/>
                <a:cs typeface="Times New Roman" pitchFamily="18" charset="0"/>
              </a:rPr>
              <a:t>國產化約定項目說明會</a:t>
            </a:r>
          </a:p>
        </p:txBody>
      </p:sp>
      <p:pic>
        <p:nvPicPr>
          <p:cNvPr id="16" name="圖片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3127" y="479998"/>
            <a:ext cx="4015786" cy="427843"/>
          </a:xfrm>
          <a:prstGeom prst="rect">
            <a:avLst/>
          </a:prstGeom>
        </p:spPr>
      </p:pic>
    </p:spTree>
    <p:extLst>
      <p:ext uri="{BB962C8B-B14F-4D97-AF65-F5344CB8AC3E}">
        <p14:creationId xmlns:p14="http://schemas.microsoft.com/office/powerpoint/2010/main" xmlns="" val="15979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01">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01">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188640"/>
            <a:ext cx="8173175" cy="6409010"/>
          </a:xfrm>
        </p:spPr>
        <p:txBody>
          <a:bodyPr/>
          <a:lstStyle>
            <a:lvl1pPr>
              <a:buFontTx/>
              <a:buBlip>
                <a:blip r:embed="rId2"/>
              </a:buBlip>
              <a:defRPr>
                <a:ln w="9525">
                  <a:noFill/>
                  <a:prstDash val="solid"/>
                </a:ln>
              </a:defRPr>
            </a:lvl1pPr>
            <a:lvl2pPr>
              <a:buFontTx/>
              <a:buBlip>
                <a:blip r:embed="rId3"/>
              </a:buBlip>
              <a:defRPr>
                <a:ln w="9525">
                  <a:noFill/>
                  <a:prstDash val="solid"/>
                </a:ln>
                <a:solidFill>
                  <a:srgbClr val="003300"/>
                </a:solidFill>
              </a:defRPr>
            </a:lvl2pPr>
            <a:lvl3pPr>
              <a:buFontTx/>
              <a:buBlip>
                <a:blip r:embed="rId4"/>
              </a:buBlip>
              <a:defRPr>
                <a:ln w="9525">
                  <a:noFill/>
                  <a:prstDash val="solid"/>
                </a:ln>
                <a:solidFill>
                  <a:srgbClr val="660033"/>
                </a:solidFill>
              </a:defRPr>
            </a:lvl3pPr>
            <a:lvl4pPr>
              <a:defRPr>
                <a:ln>
                  <a:noFill/>
                </a:ln>
              </a:defRPr>
            </a:lvl4pPr>
            <a:lvl5pPr>
              <a:defRPr>
                <a:ln>
                  <a:noFill/>
                </a:ln>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632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簡報大綱">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
        <p:nvSpPr>
          <p:cNvPr id="4" name="矩形 3"/>
          <p:cNvSpPr/>
          <p:nvPr userDrawn="1"/>
        </p:nvSpPr>
        <p:spPr>
          <a:xfrm>
            <a:off x="361063" y="656265"/>
            <a:ext cx="8784000" cy="7200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微軟正黑體"/>
              <a:cs typeface="+mn-cs"/>
            </a:endParaRPr>
          </a:p>
        </p:txBody>
      </p:sp>
      <p:sp>
        <p:nvSpPr>
          <p:cNvPr id="6" name="內容版面配置區 2"/>
          <p:cNvSpPr>
            <a:spLocks noGrp="1"/>
          </p:cNvSpPr>
          <p:nvPr>
            <p:ph idx="1"/>
          </p:nvPr>
        </p:nvSpPr>
        <p:spPr>
          <a:xfrm>
            <a:off x="539750" y="908050"/>
            <a:ext cx="8173175" cy="5689600"/>
          </a:xfrm>
        </p:spPr>
        <p:txBody>
          <a:bodyPr/>
          <a:lstStyle>
            <a:lvl1pPr marL="0" indent="0">
              <a:buSzPct val="80000"/>
              <a:buFont typeface="Wingdings" pitchFamily="2" charset="2"/>
              <a:buNone/>
              <a:defRPr>
                <a:ln w="9525">
                  <a:noFill/>
                  <a:prstDash val="solid"/>
                </a:ln>
                <a:solidFill>
                  <a:srgbClr val="0070C0"/>
                </a:solidFill>
              </a:defRPr>
            </a:lvl1pPr>
            <a:lvl2pPr marL="0" indent="-352425">
              <a:buSzPct val="80000"/>
              <a:buFont typeface="微軟正黑體" panose="020B0604030504040204" pitchFamily="34" charset="-120"/>
              <a:buChar char="－"/>
              <a:defRPr>
                <a:ln w="9525">
                  <a:noFill/>
                  <a:prstDash val="solid"/>
                </a:ln>
                <a:solidFill>
                  <a:schemeClr val="tx1"/>
                </a:solidFill>
              </a:defRPr>
            </a:lvl2pPr>
            <a:lvl3pPr marL="714375" indent="0">
              <a:buSzPct val="80000"/>
              <a:buFont typeface="Wingdings" pitchFamily="2" charset="2"/>
              <a:buNone/>
              <a:defRPr>
                <a:ln w="9525">
                  <a:noFill/>
                  <a:prstDash val="solid"/>
                </a:ln>
                <a:solidFill>
                  <a:schemeClr val="tx1"/>
                </a:solidFill>
              </a:defRPr>
            </a:lvl3pPr>
            <a:lvl4pPr marL="982663" indent="0">
              <a:buNone/>
              <a:defRPr>
                <a:ln>
                  <a:noFill/>
                </a:ln>
                <a:solidFill>
                  <a:schemeClr val="tx1"/>
                </a:solidFill>
              </a:defRPr>
            </a:lvl4pPr>
            <a:lvl5pPr marL="1252537" indent="0">
              <a:buNone/>
              <a:defRPr>
                <a:ln>
                  <a:noFill/>
                </a:ln>
                <a:solidFill>
                  <a:schemeClr val="tx1"/>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xmlns="" val="24013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隔頁">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2202287"/>
            <a:ext cx="8001000" cy="1307676"/>
          </a:xfrm>
        </p:spPr>
        <p:txBody>
          <a:bodyPr anchor="b"/>
          <a:lstStyle>
            <a:lvl1pPr algn="l">
              <a:defRPr kumimoji="0" lang="zh-TW" altLang="en-US" sz="6600" b="1" kern="1200" dirty="0">
                <a:ln w="9525">
                  <a:noFill/>
                  <a:prstDash val="solid"/>
                </a:ln>
                <a:solidFill>
                  <a:srgbClr val="0070C0"/>
                </a:solidFill>
                <a:latin typeface="微軟正黑體" panose="020B0604030504040204" pitchFamily="34" charset="-120"/>
                <a:ea typeface="微軟正黑體" panose="020B0604030504040204" pitchFamily="34" charset="-120"/>
                <a:cs typeface="Times New Roman" pitchFamily="18" charset="0"/>
              </a:defRPr>
            </a:lvl1pPr>
          </a:lstStyle>
          <a:p>
            <a:pPr lvl="0" algn="l" rtl="0" eaLnBrk="0" fontAlgn="base" hangingPunct="0">
              <a:spcBef>
                <a:spcPts val="600"/>
              </a:spcBef>
              <a:spcAft>
                <a:spcPts val="600"/>
              </a:spcAft>
              <a:buSzPct val="90000"/>
              <a:defRPr/>
            </a:pPr>
            <a:r>
              <a:rPr lang="zh-TW" altLang="en-US" dirty="0"/>
              <a:t>按一下以編輯母片標題樣式</a:t>
            </a:r>
          </a:p>
        </p:txBody>
      </p:sp>
      <p:sp>
        <p:nvSpPr>
          <p:cNvPr id="8" name="內容版面配置區 2"/>
          <p:cNvSpPr>
            <a:spLocks noGrp="1"/>
          </p:cNvSpPr>
          <p:nvPr>
            <p:ph sz="half" idx="1"/>
          </p:nvPr>
        </p:nvSpPr>
        <p:spPr>
          <a:xfrm>
            <a:off x="2228045" y="3721995"/>
            <a:ext cx="6288110" cy="2480726"/>
          </a:xfrm>
        </p:spPr>
        <p:txBody>
          <a:bodyPr/>
          <a:lstStyle>
            <a:lvl1pPr marL="361950" indent="-361950">
              <a:buFont typeface="微軟正黑體" panose="020B0604030504040204" pitchFamily="34" charset="-120"/>
              <a:buChar char="－"/>
              <a:defRPr sz="2400"/>
            </a:lvl1pPr>
            <a:lvl2pPr>
              <a:defRPr sz="2000"/>
            </a:lvl2pPr>
            <a:lvl3pPr>
              <a:defRPr sz="1800"/>
            </a:lvl3pPr>
            <a:lvl4pPr>
              <a:defRPr sz="1800"/>
            </a:lvl4pPr>
            <a:lvl5pPr>
              <a:defRPr sz="1800"/>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xmlns="" val="65631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有文字">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
        <p:nvSpPr>
          <p:cNvPr id="3" name="內容版面配置區 2"/>
          <p:cNvSpPr>
            <a:spLocks noGrp="1"/>
          </p:cNvSpPr>
          <p:nvPr>
            <p:ph idx="1"/>
          </p:nvPr>
        </p:nvSpPr>
        <p:spPr>
          <a:xfrm>
            <a:off x="539750" y="908050"/>
            <a:ext cx="8173175" cy="5689600"/>
          </a:xfrm>
        </p:spPr>
        <p:txBody>
          <a:bodyPr/>
          <a:lstStyle>
            <a:lvl1pPr>
              <a:buSzPct val="80000"/>
              <a:buFont typeface="Wingdings" pitchFamily="2" charset="2"/>
              <a:buChar char="n"/>
              <a:defRPr>
                <a:ln w="9525">
                  <a:noFill/>
                  <a:prstDash val="solid"/>
                </a:ln>
                <a:solidFill>
                  <a:schemeClr val="tx1"/>
                </a:solidFill>
              </a:defRPr>
            </a:lvl1pPr>
            <a:lvl2pPr>
              <a:buSzPct val="80000"/>
              <a:buFont typeface="Wingdings" pitchFamily="2" charset="2"/>
              <a:buChar char="l"/>
              <a:defRPr>
                <a:ln w="9525">
                  <a:noFill/>
                  <a:prstDash val="solid"/>
                </a:ln>
                <a:solidFill>
                  <a:schemeClr val="tx1"/>
                </a:solidFill>
              </a:defRPr>
            </a:lvl2pPr>
            <a:lvl3pPr>
              <a:buSzPct val="80000"/>
              <a:buFont typeface="Wingdings" pitchFamily="2" charset="2"/>
              <a:buChar char="u"/>
              <a:defRPr>
                <a:ln w="9525">
                  <a:noFill/>
                  <a:prstDash val="solid"/>
                </a:ln>
                <a:solidFill>
                  <a:schemeClr val="tx1"/>
                </a:solidFill>
              </a:defRPr>
            </a:lvl3pPr>
            <a:lvl4pPr>
              <a:defRPr>
                <a:ln>
                  <a:noFill/>
                </a:ln>
                <a:solidFill>
                  <a:schemeClr val="tx1"/>
                </a:solidFill>
              </a:defRPr>
            </a:lvl4pPr>
            <a:lvl5pPr>
              <a:defRPr>
                <a:ln>
                  <a:noFill/>
                </a:ln>
                <a:solidFill>
                  <a:schemeClr val="tx1"/>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矩形 3"/>
          <p:cNvSpPr/>
          <p:nvPr userDrawn="1"/>
        </p:nvSpPr>
        <p:spPr>
          <a:xfrm>
            <a:off x="361063" y="656265"/>
            <a:ext cx="8784000" cy="7200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微軟正黑體"/>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小橫幅，有文字">
    <p:spTree>
      <p:nvGrpSpPr>
        <p:cNvPr id="1" name=""/>
        <p:cNvGrpSpPr/>
        <p:nvPr/>
      </p:nvGrpSpPr>
      <p:grpSpPr>
        <a:xfrm>
          <a:off x="0" y="0"/>
          <a:ext cx="0" cy="0"/>
          <a:chOff x="0" y="0"/>
          <a:chExt cx="0" cy="0"/>
        </a:xfrm>
      </p:grpSpPr>
      <p:sp>
        <p:nvSpPr>
          <p:cNvPr id="4" name="矩形 3"/>
          <p:cNvSpPr/>
          <p:nvPr userDrawn="1"/>
        </p:nvSpPr>
        <p:spPr>
          <a:xfrm>
            <a:off x="361064" y="799645"/>
            <a:ext cx="8782936" cy="471880"/>
          </a:xfrm>
          <a:prstGeom prst="rect">
            <a:avLst/>
          </a:prstGeom>
          <a:solidFill>
            <a:schemeClr val="accent1"/>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5" name="內容版面配置區 2"/>
          <p:cNvSpPr>
            <a:spLocks noGrp="1"/>
          </p:cNvSpPr>
          <p:nvPr>
            <p:ph idx="10" hasCustomPrompt="1"/>
          </p:nvPr>
        </p:nvSpPr>
        <p:spPr>
          <a:xfrm>
            <a:off x="539749" y="774081"/>
            <a:ext cx="8173175" cy="471881"/>
          </a:xfrm>
        </p:spPr>
        <p:txBody>
          <a:bodyPr/>
          <a:lstStyle>
            <a:lvl1pPr marL="0" indent="0">
              <a:buFontTx/>
              <a:buNone/>
              <a:defRPr>
                <a:ln w="9525">
                  <a:noFill/>
                  <a:prstDash val="solid"/>
                </a:ln>
                <a:solidFill>
                  <a:schemeClr val="bg1"/>
                </a:solidFill>
              </a:defRPr>
            </a:lvl1pPr>
            <a:lvl2pPr>
              <a:buFontTx/>
              <a:buBlip>
                <a:blip r:embed="rId2"/>
              </a:buBlip>
              <a:defRPr>
                <a:ln w="9525">
                  <a:noFill/>
                  <a:prstDash val="solid"/>
                </a:ln>
                <a:solidFill>
                  <a:srgbClr val="003300"/>
                </a:solidFill>
              </a:defRPr>
            </a:lvl2pPr>
            <a:lvl3pPr>
              <a:buFontTx/>
              <a:buBlip>
                <a:blip r:embed="rId3"/>
              </a:buBlip>
              <a:defRPr>
                <a:ln w="9525">
                  <a:noFill/>
                  <a:prstDash val="solid"/>
                </a:ln>
                <a:solidFill>
                  <a:srgbClr val="660033"/>
                </a:solidFill>
              </a:defRPr>
            </a:lvl3pPr>
            <a:lvl4pPr>
              <a:defRPr>
                <a:ln>
                  <a:noFill/>
                </a:ln>
              </a:defRPr>
            </a:lvl4pPr>
            <a:lvl5pPr>
              <a:defRPr>
                <a:ln>
                  <a:noFill/>
                </a:ln>
              </a:defRPr>
            </a:lvl5pPr>
          </a:lstStyle>
          <a:p>
            <a:pPr lvl="0"/>
            <a:r>
              <a:rPr lang="zh-TW" altLang="en-US" dirty="0"/>
              <a:t>按一下以編輯母片文字樣式</a:t>
            </a:r>
          </a:p>
        </p:txBody>
      </p:sp>
      <p:sp>
        <p:nvSpPr>
          <p:cNvPr id="6"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
        <p:nvSpPr>
          <p:cNvPr id="7" name="內容版面配置區 2"/>
          <p:cNvSpPr>
            <a:spLocks noGrp="1"/>
          </p:cNvSpPr>
          <p:nvPr>
            <p:ph idx="1"/>
          </p:nvPr>
        </p:nvSpPr>
        <p:spPr>
          <a:xfrm>
            <a:off x="539750" y="1402832"/>
            <a:ext cx="8173175" cy="5194818"/>
          </a:xfrm>
        </p:spPr>
        <p:txBody>
          <a:bodyPr/>
          <a:lstStyle>
            <a:lvl1pPr>
              <a:buSzPct val="80000"/>
              <a:buFont typeface="Wingdings" pitchFamily="2" charset="2"/>
              <a:buChar char="n"/>
              <a:defRPr>
                <a:ln w="9525">
                  <a:noFill/>
                  <a:prstDash val="solid"/>
                </a:ln>
                <a:solidFill>
                  <a:schemeClr val="tx1"/>
                </a:solidFill>
              </a:defRPr>
            </a:lvl1pPr>
            <a:lvl2pPr>
              <a:buSzPct val="80000"/>
              <a:buFont typeface="Wingdings" pitchFamily="2" charset="2"/>
              <a:buChar char="l"/>
              <a:defRPr>
                <a:ln w="9525">
                  <a:noFill/>
                  <a:prstDash val="solid"/>
                </a:ln>
                <a:solidFill>
                  <a:schemeClr val="tx1"/>
                </a:solidFill>
              </a:defRPr>
            </a:lvl2pPr>
            <a:lvl3pPr>
              <a:buSzPct val="80000"/>
              <a:buFont typeface="Wingdings" pitchFamily="2" charset="2"/>
              <a:buChar char="u"/>
              <a:defRPr>
                <a:ln w="9525">
                  <a:noFill/>
                  <a:prstDash val="solid"/>
                </a:ln>
                <a:solidFill>
                  <a:schemeClr val="tx1"/>
                </a:solidFill>
              </a:defRPr>
            </a:lvl3pPr>
            <a:lvl4pPr>
              <a:defRPr>
                <a:ln>
                  <a:noFill/>
                </a:ln>
                <a:solidFill>
                  <a:schemeClr val="tx1"/>
                </a:solidFill>
              </a:defRPr>
            </a:lvl4pPr>
            <a:lvl5pPr>
              <a:defRPr>
                <a:ln>
                  <a:noFill/>
                </a:ln>
                <a:solidFill>
                  <a:schemeClr val="tx1"/>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矩形 7"/>
          <p:cNvSpPr/>
          <p:nvPr userDrawn="1"/>
        </p:nvSpPr>
        <p:spPr>
          <a:xfrm>
            <a:off x="361063" y="656265"/>
            <a:ext cx="8784000" cy="7200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微軟正黑體"/>
              <a:cs typeface="+mn-cs"/>
            </a:endParaRPr>
          </a:p>
        </p:txBody>
      </p:sp>
      <p:sp>
        <p:nvSpPr>
          <p:cNvPr id="9" name="文字方塊 8"/>
          <p:cNvSpPr txBox="1"/>
          <p:nvPr userDrawn="1"/>
        </p:nvSpPr>
        <p:spPr bwMode="auto">
          <a:xfrm>
            <a:off x="2087217" y="2693504"/>
            <a:ext cx="5526157" cy="1769165"/>
          </a:xfrm>
          <a:prstGeom prst="rect">
            <a:avLst/>
          </a:prstGeom>
          <a:solidFill>
            <a:schemeClr val="bg1"/>
          </a:solidFill>
          <a:ln w="9525">
            <a:noFill/>
            <a:miter lim="800000"/>
            <a:headEnd/>
            <a:tailEnd/>
          </a:ln>
        </p:spPr>
        <p:txBody>
          <a:bodyPr wrap="square" lIns="0" tIns="0" rIns="0" bIns="0" rtlCol="0" anchor="ctr" anchorCtr="0">
            <a:noAutofit/>
          </a:bodyPr>
          <a:lstStyle/>
          <a:p>
            <a:pPr marL="449263" indent="-85725">
              <a:lnSpc>
                <a:spcPct val="90000"/>
              </a:lnSpc>
              <a:spcBef>
                <a:spcPct val="20000"/>
              </a:spcBef>
            </a:pPr>
            <a:r>
              <a:rPr lang="zh-TW" altLang="en-US" sz="2800" dirty="0">
                <a:solidFill>
                  <a:schemeClr val="tx1"/>
                </a:solidFill>
                <a:latin typeface="Arial" pitchFamily="34" charset="0"/>
                <a:ea typeface="華康中圓體" pitchFamily="49" charset="-120"/>
                <a:cs typeface="Arial" pitchFamily="34" charset="0"/>
              </a:rPr>
              <a:t>尚未核定，僅供參考</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無文字">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
        <p:nvSpPr>
          <p:cNvPr id="3" name="矩形 2"/>
          <p:cNvSpPr/>
          <p:nvPr userDrawn="1"/>
        </p:nvSpPr>
        <p:spPr>
          <a:xfrm>
            <a:off x="361063" y="656265"/>
            <a:ext cx="8784000" cy="7200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微軟正黑體"/>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339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01">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solidFill>
                  <a:srgbClr val="0070C0"/>
                </a:solidFill>
                <a:effectLst/>
              </a:defRPr>
            </a:lvl1pPr>
          </a:lstStyle>
          <a:p>
            <a:r>
              <a:rPr lang="zh-TW" altLang="en-US" dirty="0"/>
              <a:t>按一下以編輯母片標題樣式</a:t>
            </a:r>
          </a:p>
        </p:txBody>
      </p:sp>
      <p:sp>
        <p:nvSpPr>
          <p:cNvPr id="3" name="矩形 2">
            <a:extLst>
              <a:ext uri="{FF2B5EF4-FFF2-40B4-BE49-F238E27FC236}">
                <a16:creationId xmlns:a16="http://schemas.microsoft.com/office/drawing/2014/main" xmlns="" id="{DFB80A0F-BDDE-4DF1-8165-544A2202FD9C}"/>
              </a:ext>
            </a:extLst>
          </p:cNvPr>
          <p:cNvSpPr/>
          <p:nvPr userDrawn="1"/>
        </p:nvSpPr>
        <p:spPr>
          <a:xfrm>
            <a:off x="361063" y="656265"/>
            <a:ext cx="8784000" cy="7200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微軟正黑體"/>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01">
    <p:spTree>
      <p:nvGrpSpPr>
        <p:cNvPr id="1" name=""/>
        <p:cNvGrpSpPr/>
        <p:nvPr/>
      </p:nvGrpSpPr>
      <p:grpSpPr>
        <a:xfrm>
          <a:off x="0" y="0"/>
          <a:ext cx="0" cy="0"/>
          <a:chOff x="0" y="0"/>
          <a:chExt cx="0" cy="0"/>
        </a:xfrm>
      </p:grpSpPr>
      <p:sp>
        <p:nvSpPr>
          <p:cNvPr id="2" name="標題 1"/>
          <p:cNvSpPr>
            <a:spLocks noGrp="1"/>
          </p:cNvSpPr>
          <p:nvPr>
            <p:ph type="title"/>
          </p:nvPr>
        </p:nvSpPr>
        <p:spPr>
          <a:xfrm>
            <a:off x="539750" y="0"/>
            <a:ext cx="8424000" cy="728663"/>
          </a:xfrm>
        </p:spPr>
        <p:txBody>
          <a:bodyPr/>
          <a:lstStyle>
            <a:lvl1pPr>
              <a:defRPr sz="3200">
                <a:effectLst/>
              </a:defRPr>
            </a:lvl1pPr>
          </a:lstStyle>
          <a:p>
            <a:r>
              <a:rPr lang="zh-TW" altLang="en-US" dirty="0"/>
              <a:t>按一下以編輯母片標題樣式</a:t>
            </a:r>
          </a:p>
        </p:txBody>
      </p:sp>
      <p:sp>
        <p:nvSpPr>
          <p:cNvPr id="3" name="內容版面配置區 2"/>
          <p:cNvSpPr>
            <a:spLocks noGrp="1"/>
          </p:cNvSpPr>
          <p:nvPr>
            <p:ph idx="1"/>
          </p:nvPr>
        </p:nvSpPr>
        <p:spPr>
          <a:xfrm>
            <a:off x="539750" y="908050"/>
            <a:ext cx="8173175" cy="5689600"/>
          </a:xfrm>
        </p:spPr>
        <p:txBody>
          <a:bodyPr/>
          <a:lstStyle>
            <a:lvl1pPr>
              <a:buSzPct val="80000"/>
              <a:buFont typeface="Wingdings" pitchFamily="2" charset="2"/>
              <a:buChar char="n"/>
              <a:defRPr>
                <a:ln w="9525">
                  <a:noFill/>
                  <a:prstDash val="solid"/>
                </a:ln>
              </a:defRPr>
            </a:lvl1pPr>
            <a:lvl2pPr>
              <a:buSzPct val="80000"/>
              <a:buFont typeface="Wingdings" pitchFamily="2" charset="2"/>
              <a:buChar char="l"/>
              <a:defRPr>
                <a:ln w="9525">
                  <a:noFill/>
                  <a:prstDash val="solid"/>
                </a:ln>
                <a:solidFill>
                  <a:schemeClr val="accent2">
                    <a:lumMod val="40000"/>
                    <a:lumOff val="60000"/>
                  </a:schemeClr>
                </a:solidFill>
              </a:defRPr>
            </a:lvl2pPr>
            <a:lvl3pPr>
              <a:buSzPct val="80000"/>
              <a:buFont typeface="Wingdings" pitchFamily="2" charset="2"/>
              <a:buChar char="u"/>
              <a:defRPr>
                <a:ln w="9525">
                  <a:noFill/>
                  <a:prstDash val="solid"/>
                </a:ln>
                <a:solidFill>
                  <a:schemeClr val="accent3">
                    <a:lumMod val="40000"/>
                    <a:lumOff val="60000"/>
                  </a:schemeClr>
                </a:solidFill>
              </a:defRPr>
            </a:lvl3pPr>
            <a:lvl4pPr>
              <a:defRPr>
                <a:ln>
                  <a:noFill/>
                </a:ln>
                <a:solidFill>
                  <a:schemeClr val="accent4">
                    <a:lumMod val="40000"/>
                    <a:lumOff val="60000"/>
                  </a:schemeClr>
                </a:solidFill>
              </a:defRPr>
            </a:lvl4pPr>
            <a:lvl5pPr>
              <a:defRPr>
                <a:ln>
                  <a:noFill/>
                </a:ln>
                <a:solidFill>
                  <a:schemeClr val="accent5">
                    <a:lumMod val="40000"/>
                    <a:lumOff val="60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82D8358-9538-4E6B-8AA7-E439976DAF80}" type="datetimeFigureOut">
              <a:rPr lang="zh-TW" altLang="en-US"/>
              <a:pPr>
                <a:defRPr/>
              </a:pPr>
              <a:t>2023/1/31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744593A-C5C6-4A0A-BC05-B98113D698DA}" type="slidenum">
              <a:rPr lang="zh-TW" altLang="en-US"/>
              <a:pPr>
                <a:defRPr/>
              </a:pPr>
              <a:t>‹#›</a:t>
            </a:fld>
            <a:endParaRPr lang="zh-TW" altLang="en-US"/>
          </a:p>
        </p:txBody>
      </p:sp>
      <p:pic>
        <p:nvPicPr>
          <p:cNvPr id="2055" name="圖片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622101682"/>
      </p:ext>
    </p:extLst>
  </p:cSld>
  <p:clrMap bg1="lt1" tx1="dk1" bg2="lt2" tx2="dk2" accent1="accent1" accent2="accent2" accent3="accent3" accent4="accent4" accent5="accent5" accent6="accent6" hlink="hlink" folHlink="folHlink"/>
  <p:sldLayoutIdLst>
    <p:sldLayoutId id="21474839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矩形 10"/>
          <p:cNvSpPr/>
          <p:nvPr userDrawn="1"/>
        </p:nvSpPr>
        <p:spPr>
          <a:xfrm>
            <a:off x="360363" y="6678613"/>
            <a:ext cx="8783637" cy="179387"/>
          </a:xfrm>
          <a:prstGeom prst="rect">
            <a:avLst/>
          </a:pr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13" name="矩形 12"/>
          <p:cNvSpPr/>
          <p:nvPr userDrawn="1"/>
        </p:nvSpPr>
        <p:spPr>
          <a:xfrm>
            <a:off x="0" y="0"/>
            <a:ext cx="360363" cy="6858000"/>
          </a:xfrm>
          <a:prstGeom prst="rect">
            <a:avLst/>
          </a:pr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latin typeface="Times New Roman" pitchFamily="18" charset="0"/>
              <a:ea typeface="標楷體" pitchFamily="65" charset="-120"/>
              <a:cs typeface="Times New Roman" pitchFamily="18" charset="0"/>
            </a:endParaRPr>
          </a:p>
        </p:txBody>
      </p:sp>
      <p:sp>
        <p:nvSpPr>
          <p:cNvPr id="3076" name="標題版面配置區 1"/>
          <p:cNvSpPr>
            <a:spLocks noGrp="1"/>
          </p:cNvSpPr>
          <p:nvPr>
            <p:ph type="title"/>
          </p:nvPr>
        </p:nvSpPr>
        <p:spPr bwMode="auto">
          <a:xfrm>
            <a:off x="539750" y="0"/>
            <a:ext cx="8604250" cy="720725"/>
          </a:xfrm>
          <a:prstGeom prst="rect">
            <a:avLst/>
          </a:prstGeom>
          <a:noFill/>
          <a:ln w="9525">
            <a:noFill/>
            <a:miter lim="800000"/>
            <a:headEnd/>
            <a:tailEnd/>
          </a:ln>
        </p:spPr>
        <p:txBody>
          <a:bodyPr lIns="0" tIns="0" rIns="0" bIns="0" anchor="ctr"/>
          <a:lstStyle/>
          <a:p>
            <a:pPr lvl="0">
              <a:spcBef>
                <a:spcPts val="0"/>
              </a:spcBef>
              <a:spcAft>
                <a:spcPts val="600"/>
              </a:spcAft>
            </a:pPr>
            <a:r>
              <a:rPr lang="zh-TW" altLang="en-US"/>
              <a:t>按一下以編輯母片標題樣式</a:t>
            </a:r>
          </a:p>
        </p:txBody>
      </p:sp>
      <p:sp>
        <p:nvSpPr>
          <p:cNvPr id="3077" name="文字版面配置區 2"/>
          <p:cNvSpPr>
            <a:spLocks noGrp="1"/>
          </p:cNvSpPr>
          <p:nvPr>
            <p:ph type="body" idx="1"/>
          </p:nvPr>
        </p:nvSpPr>
        <p:spPr bwMode="auto">
          <a:xfrm>
            <a:off x="539750" y="900113"/>
            <a:ext cx="8423275"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8" name="文字方塊 17"/>
          <p:cNvSpPr txBox="1"/>
          <p:nvPr/>
        </p:nvSpPr>
        <p:spPr>
          <a:xfrm>
            <a:off x="8712200" y="6705600"/>
            <a:ext cx="431800" cy="144463"/>
          </a:xfrm>
          <a:prstGeom prst="rect">
            <a:avLst/>
          </a:prstGeom>
          <a:noFill/>
        </p:spPr>
        <p:txBody>
          <a:bodyPr lIns="0" tIns="0" rIns="0" bIns="0" anchor="ctr" anchorCtr="1"/>
          <a:lstStyle/>
          <a:p>
            <a:pPr fontAlgn="auto">
              <a:spcBef>
                <a:spcPts val="0"/>
              </a:spcBef>
              <a:spcAft>
                <a:spcPts val="0"/>
              </a:spcAft>
              <a:defRPr/>
            </a:pPr>
            <a:fld id="{4CF3584A-6466-4077-ACC2-C3F80E6A276F}" type="slidenum">
              <a:rPr kumimoji="0" lang="zh-TW" altLang="en-US" sz="1200" b="1" baseline="0">
                <a:ln w="3175">
                  <a:noFill/>
                  <a:prstDash val="solid"/>
                </a:ln>
                <a:solidFill>
                  <a:schemeClr val="bg1"/>
                </a:solidFill>
                <a:latin typeface="Times New Roman" pitchFamily="18" charset="0"/>
                <a:ea typeface="標楷體" pitchFamily="65" charset="-120"/>
                <a:cs typeface="Times New Roman" pitchFamily="18" charset="0"/>
              </a:rPr>
              <a:pPr fontAlgn="auto">
                <a:spcBef>
                  <a:spcPts val="0"/>
                </a:spcBef>
                <a:spcAft>
                  <a:spcPts val="0"/>
                </a:spcAft>
                <a:defRPr/>
              </a:pPr>
              <a:t>‹#›</a:t>
            </a:fld>
            <a:endParaRPr kumimoji="0" lang="zh-TW" altLang="en-US" sz="1200" b="1" baseline="0" dirty="0">
              <a:ln w="3175">
                <a:noFill/>
                <a:prstDash val="solid"/>
              </a:ln>
              <a:solidFill>
                <a:schemeClr val="bg1"/>
              </a:solidFill>
              <a:latin typeface="Times New Roman" pitchFamily="18" charset="0"/>
              <a:ea typeface="標楷體" pitchFamily="65" charset="-12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04" r:id="rId1"/>
    <p:sldLayoutId id="2147484002" r:id="rId2"/>
    <p:sldLayoutId id="2147483976" r:id="rId3"/>
    <p:sldLayoutId id="2147483978" r:id="rId4"/>
    <p:sldLayoutId id="2147483977" r:id="rId5"/>
    <p:sldLayoutId id="2147484003" r:id="rId6"/>
    <p:sldLayoutId id="2147484005" r:id="rId7"/>
  </p:sldLayoutIdLst>
  <p:hf hdr="0" ftr="0" dt="0"/>
  <p:txStyles>
    <p:titleStyle>
      <a:lvl1pPr algn="l" rtl="0" eaLnBrk="0" fontAlgn="base" hangingPunct="0">
        <a:spcBef>
          <a:spcPct val="0"/>
        </a:spcBef>
        <a:spcAft>
          <a:spcPct val="0"/>
        </a:spcAft>
        <a:defRPr kumimoji="1" lang="zh-TW" altLang="en-US" sz="3200" b="1" kern="1200" spc="300">
          <a:solidFill>
            <a:srgbClr val="0070C0"/>
          </a:solidFill>
          <a:latin typeface="Microsoft YaHei" panose="020B0503020204020204" pitchFamily="34" charset="-122"/>
          <a:ea typeface="Microsoft YaHei" panose="020B0503020204020204" pitchFamily="34" charset="-122"/>
          <a:cs typeface="Times New Roman" pitchFamily="18" charset="0"/>
        </a:defRPr>
      </a:lvl1pPr>
      <a:lvl2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2pPr>
      <a:lvl3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3pPr>
      <a:lvl4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4pPr>
      <a:lvl5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5pPr>
      <a:lvl6pPr marL="4572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6pPr>
      <a:lvl7pPr marL="9144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7pPr>
      <a:lvl8pPr marL="13716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8pPr>
      <a:lvl9pPr marL="18288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9pPr>
    </p:titleStyle>
    <p:bodyStyle>
      <a:lvl1pPr marL="361950" indent="-361950" algn="l" rtl="0" eaLnBrk="0" fontAlgn="base" hangingPunct="0">
        <a:lnSpc>
          <a:spcPct val="110000"/>
        </a:lnSpc>
        <a:spcBef>
          <a:spcPts val="300"/>
        </a:spcBef>
        <a:spcAft>
          <a:spcPts val="300"/>
        </a:spcAft>
        <a:buSzPct val="90000"/>
        <a:buFont typeface="Wingdings" panose="05000000000000000000" pitchFamily="2" charset="2"/>
        <a:buChar char="n"/>
        <a:defRPr lang="zh-TW" altLang="en-US" sz="2800" b="1" kern="1200" dirty="0">
          <a:ln w="9525">
            <a:noFill/>
            <a:prstDash val="solid"/>
          </a:ln>
          <a:solidFill>
            <a:schemeClr val="tx1"/>
          </a:solidFill>
          <a:latin typeface="微軟正黑體" panose="020B0604030504040204" pitchFamily="34" charset="-120"/>
          <a:ea typeface="微軟正黑體" panose="020B0604030504040204" pitchFamily="34" charset="-120"/>
          <a:cs typeface="Times New Roman" pitchFamily="18" charset="0"/>
        </a:defRPr>
      </a:lvl1pPr>
      <a:lvl2pPr marL="714375" indent="-352425" algn="l" rtl="0" eaLnBrk="0" fontAlgn="base" hangingPunct="0">
        <a:lnSpc>
          <a:spcPct val="110000"/>
        </a:lnSpc>
        <a:spcBef>
          <a:spcPts val="300"/>
        </a:spcBef>
        <a:spcAft>
          <a:spcPts val="300"/>
        </a:spcAft>
        <a:buSzPct val="90000"/>
        <a:buFont typeface="Wingdings" pitchFamily="2" charset="2"/>
        <a:buChar char="u"/>
        <a:defRPr lang="zh-TW" altLang="en-US" sz="2400" b="1" kern="1200" dirty="0">
          <a:ln w="9525">
            <a:noFill/>
            <a:prstDash val="solid"/>
          </a:ln>
          <a:solidFill>
            <a:schemeClr val="tx1"/>
          </a:solidFill>
          <a:latin typeface="微軟正黑體" panose="020B0604030504040204" pitchFamily="34" charset="-120"/>
          <a:ea typeface="微軟正黑體" panose="020B0604030504040204" pitchFamily="34" charset="-120"/>
          <a:cs typeface="Times New Roman" pitchFamily="18" charset="0"/>
        </a:defRPr>
      </a:lvl2pPr>
      <a:lvl3pPr marL="990600" indent="-276225" algn="l" rtl="0" eaLnBrk="0" fontAlgn="base" hangingPunct="0">
        <a:lnSpc>
          <a:spcPct val="110000"/>
        </a:lnSpc>
        <a:spcBef>
          <a:spcPts val="300"/>
        </a:spcBef>
        <a:spcAft>
          <a:spcPts val="300"/>
        </a:spcAft>
        <a:buSzPct val="90000"/>
        <a:buBlip>
          <a:blip r:embed="rId9"/>
        </a:buBlip>
        <a:defRPr lang="zh-TW" altLang="en-US" sz="2000" b="1" kern="1200" dirty="0">
          <a:ln w="9525">
            <a:noFill/>
            <a:prstDash val="solid"/>
          </a:ln>
          <a:solidFill>
            <a:schemeClr val="tx1"/>
          </a:solidFill>
          <a:latin typeface="微軟正黑體" panose="020B0604030504040204" pitchFamily="34" charset="-120"/>
          <a:ea typeface="微軟正黑體" panose="020B0604030504040204" pitchFamily="34" charset="-120"/>
          <a:cs typeface="Times New Roman" pitchFamily="18" charset="0"/>
        </a:defRPr>
      </a:lvl3pPr>
      <a:lvl4pPr marL="1252538" indent="-269875" algn="l" rtl="0" eaLnBrk="0" fontAlgn="base" hangingPunct="0">
        <a:lnSpc>
          <a:spcPct val="110000"/>
        </a:lnSpc>
        <a:spcBef>
          <a:spcPts val="300"/>
        </a:spcBef>
        <a:spcAft>
          <a:spcPts val="300"/>
        </a:spcAft>
        <a:buFont typeface="Arial" charset="0"/>
        <a:buChar char="–"/>
        <a:defRPr sz="2000" b="1" kern="1200">
          <a:solidFill>
            <a:schemeClr val="tx1"/>
          </a:solidFill>
          <a:latin typeface="微軟正黑體" panose="020B0604030504040204" pitchFamily="34" charset="-120"/>
          <a:ea typeface="微軟正黑體" panose="020B0604030504040204" pitchFamily="34" charset="-120"/>
          <a:cs typeface="Times New Roman" pitchFamily="18" charset="0"/>
        </a:defRPr>
      </a:lvl4pPr>
      <a:lvl5pPr marL="1524000" indent="-271463" algn="l" rtl="0" eaLnBrk="0" fontAlgn="base" hangingPunct="0">
        <a:lnSpc>
          <a:spcPct val="110000"/>
        </a:lnSpc>
        <a:spcBef>
          <a:spcPts val="300"/>
        </a:spcBef>
        <a:spcAft>
          <a:spcPts val="300"/>
        </a:spcAft>
        <a:buFont typeface="Arial" charset="0"/>
        <a:buChar char="»"/>
        <a:defRPr sz="2000" b="1" kern="1200">
          <a:solidFill>
            <a:schemeClr val="tx1"/>
          </a:solidFill>
          <a:latin typeface="微軟正黑體" panose="020B0604030504040204" pitchFamily="34" charset="-120"/>
          <a:ea typeface="微軟正黑體" panose="020B0604030504040204"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矩形 21"/>
          <p:cNvSpPr/>
          <p:nvPr userDrawn="1"/>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11" name="矩形 10"/>
          <p:cNvSpPr/>
          <p:nvPr userDrawn="1"/>
        </p:nvSpPr>
        <p:spPr>
          <a:xfrm>
            <a:off x="360363" y="6678613"/>
            <a:ext cx="8783637" cy="17938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13" name="矩形 12"/>
          <p:cNvSpPr/>
          <p:nvPr userDrawn="1"/>
        </p:nvSpPr>
        <p:spPr>
          <a:xfrm>
            <a:off x="0" y="0"/>
            <a:ext cx="360363"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latin typeface="Times New Roman" pitchFamily="18" charset="0"/>
              <a:ea typeface="標楷體" pitchFamily="65" charset="-120"/>
              <a:cs typeface="Times New Roman" pitchFamily="18" charset="0"/>
            </a:endParaRPr>
          </a:p>
        </p:txBody>
      </p:sp>
      <p:sp>
        <p:nvSpPr>
          <p:cNvPr id="4101" name="標題版面配置區 1"/>
          <p:cNvSpPr>
            <a:spLocks noGrp="1"/>
          </p:cNvSpPr>
          <p:nvPr>
            <p:ph type="title"/>
          </p:nvPr>
        </p:nvSpPr>
        <p:spPr bwMode="auto">
          <a:xfrm>
            <a:off x="539750" y="0"/>
            <a:ext cx="8604250" cy="7207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TW" altLang="en-US"/>
              <a:t>按一下以編輯母片標題樣式</a:t>
            </a:r>
          </a:p>
        </p:txBody>
      </p:sp>
      <p:sp>
        <p:nvSpPr>
          <p:cNvPr id="4102" name="文字版面配置區 2"/>
          <p:cNvSpPr>
            <a:spLocks noGrp="1"/>
          </p:cNvSpPr>
          <p:nvPr>
            <p:ph type="body" idx="1"/>
          </p:nvPr>
        </p:nvSpPr>
        <p:spPr bwMode="auto">
          <a:xfrm>
            <a:off x="539750" y="900113"/>
            <a:ext cx="8423275"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8" name="文字方塊 17"/>
          <p:cNvSpPr txBox="1"/>
          <p:nvPr/>
        </p:nvSpPr>
        <p:spPr>
          <a:xfrm>
            <a:off x="8712200" y="6705600"/>
            <a:ext cx="431800" cy="144463"/>
          </a:xfrm>
          <a:prstGeom prst="rect">
            <a:avLst/>
          </a:prstGeom>
          <a:noFill/>
        </p:spPr>
        <p:txBody>
          <a:bodyPr lIns="0" tIns="0" rIns="0" bIns="0" anchor="ctr" anchorCtr="1"/>
          <a:lstStyle/>
          <a:p>
            <a:pPr fontAlgn="auto">
              <a:spcBef>
                <a:spcPts val="0"/>
              </a:spcBef>
              <a:spcAft>
                <a:spcPts val="0"/>
              </a:spcAft>
              <a:defRPr/>
            </a:pPr>
            <a:fld id="{6DE6614C-5DA9-4510-B39E-197DB92B5E5C}" type="slidenum">
              <a:rPr kumimoji="0" lang="zh-TW" altLang="en-US" sz="1200" b="1">
                <a:ln w="3175">
                  <a:noFill/>
                  <a:prstDash val="solid"/>
                </a:ln>
                <a:solidFill>
                  <a:schemeClr val="bg1"/>
                </a:solidFill>
                <a:latin typeface="Times New Roman" pitchFamily="18" charset="0"/>
                <a:ea typeface="標楷體" pitchFamily="65" charset="-120"/>
                <a:cs typeface="Times New Roman" pitchFamily="18" charset="0"/>
              </a:rPr>
              <a:pPr fontAlgn="auto">
                <a:spcBef>
                  <a:spcPts val="0"/>
                </a:spcBef>
                <a:spcAft>
                  <a:spcPts val="0"/>
                </a:spcAft>
                <a:defRPr/>
              </a:pPr>
              <a:t>‹#›</a:t>
            </a:fld>
            <a:endParaRPr kumimoji="0" lang="zh-TW" altLang="en-US" sz="1200" b="1" dirty="0">
              <a:ln w="3175">
                <a:noFill/>
                <a:prstDash val="solid"/>
              </a:ln>
              <a:solidFill>
                <a:schemeClr val="bg1"/>
              </a:solidFill>
              <a:latin typeface="Times New Roman" pitchFamily="18" charset="0"/>
              <a:ea typeface="標楷體" pitchFamily="65" charset="-120"/>
              <a:cs typeface="Times New Roman" pitchFamily="18" charset="0"/>
            </a:endParaRPr>
          </a:p>
        </p:txBody>
      </p:sp>
      <p:sp>
        <p:nvSpPr>
          <p:cNvPr id="15" name="文字方塊 14"/>
          <p:cNvSpPr txBox="1"/>
          <p:nvPr/>
        </p:nvSpPr>
        <p:spPr>
          <a:xfrm>
            <a:off x="6453188" y="6680200"/>
            <a:ext cx="1539875" cy="179388"/>
          </a:xfrm>
          <a:prstGeom prst="rect">
            <a:avLst/>
          </a:prstGeom>
          <a:noFill/>
        </p:spPr>
        <p:txBody>
          <a:bodyPr wrap="none" lIns="0" tIns="0" rIns="0" bIns="0" anchor="ctr"/>
          <a:lstStyle/>
          <a:p>
            <a:pPr fontAlgn="auto">
              <a:spcBef>
                <a:spcPts val="0"/>
              </a:spcBef>
              <a:spcAft>
                <a:spcPts val="0"/>
              </a:spcAft>
              <a:defRPr/>
            </a:pPr>
            <a:r>
              <a:rPr kumimoji="0" lang="zh-TW" altLang="en-US" sz="1000" b="1" dirty="0">
                <a:solidFill>
                  <a:schemeClr val="bg1">
                    <a:lumMod val="65000"/>
                  </a:schemeClr>
                </a:solidFill>
                <a:latin typeface="Times New Roman" pitchFamily="18" charset="0"/>
                <a:ea typeface="標楷體" pitchFamily="65" charset="-120"/>
                <a:cs typeface="Times New Roman" pitchFamily="18" charset="0"/>
              </a:rPr>
              <a:t>中興工程顧問</a:t>
            </a:r>
            <a:r>
              <a:rPr kumimoji="0" lang="zh-TW" altLang="en-US" sz="1000" b="1" dirty="0">
                <a:solidFill>
                  <a:schemeClr val="bg1">
                    <a:lumMod val="75000"/>
                  </a:schemeClr>
                </a:solidFill>
                <a:latin typeface="Times New Roman" pitchFamily="18" charset="0"/>
                <a:ea typeface="標楷體" pitchFamily="65" charset="-120"/>
                <a:cs typeface="Times New Roman" pitchFamily="18" charset="0"/>
              </a:rPr>
              <a:t>股份有限公司</a:t>
            </a:r>
          </a:p>
        </p:txBody>
      </p:sp>
      <p:grpSp>
        <p:nvGrpSpPr>
          <p:cNvPr id="2" name="群組 13"/>
          <p:cNvGrpSpPr>
            <a:grpSpLocks noChangeAspect="1"/>
          </p:cNvGrpSpPr>
          <p:nvPr userDrawn="1"/>
        </p:nvGrpSpPr>
        <p:grpSpPr>
          <a:xfrm>
            <a:off x="6216769" y="6705380"/>
            <a:ext cx="191435" cy="144000"/>
            <a:chOff x="574591" y="668636"/>
            <a:chExt cx="7172266" cy="5732164"/>
          </a:xfrm>
          <a:solidFill>
            <a:schemeClr val="bg1"/>
          </a:solidFill>
        </p:grpSpPr>
        <p:sp>
          <p:nvSpPr>
            <p:cNvPr id="16" name="手繪多邊形 15"/>
            <p:cNvSpPr/>
            <p:nvPr/>
          </p:nvSpPr>
          <p:spPr>
            <a:xfrm>
              <a:off x="574591" y="668636"/>
              <a:ext cx="6180583" cy="4220235"/>
            </a:xfrm>
            <a:custGeom>
              <a:avLst/>
              <a:gdLst>
                <a:gd name="connsiteX0" fmla="*/ 2046083 w 5459240"/>
                <a:gd name="connsiteY0" fmla="*/ 0 h 4209861"/>
                <a:gd name="connsiteX1" fmla="*/ 5187636 w 5459240"/>
                <a:gd name="connsiteY1" fmla="*/ 0 h 4209861"/>
                <a:gd name="connsiteX2" fmla="*/ 5459240 w 5459240"/>
                <a:gd name="connsiteY2" fmla="*/ 280657 h 4209861"/>
                <a:gd name="connsiteX3" fmla="*/ 5459240 w 5459240"/>
                <a:gd name="connsiteY3" fmla="*/ 1176950 h 4209861"/>
                <a:gd name="connsiteX4" fmla="*/ 2055137 w 5459240"/>
                <a:gd name="connsiteY4" fmla="*/ 1186004 h 4209861"/>
                <a:gd name="connsiteX5" fmla="*/ 2064190 w 5459240"/>
                <a:gd name="connsiteY5" fmla="*/ 2996697 h 4209861"/>
                <a:gd name="connsiteX6" fmla="*/ 2064190 w 5459240"/>
                <a:gd name="connsiteY6" fmla="*/ 4209861 h 4209861"/>
                <a:gd name="connsiteX7" fmla="*/ 0 w 5459240"/>
                <a:gd name="connsiteY7" fmla="*/ 2100404 h 4209861"/>
                <a:gd name="connsiteX8" fmla="*/ 2046083 w 5459240"/>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756495"/>
                <a:gd name="connsiteY0" fmla="*/ 0 h 4209861"/>
                <a:gd name="connsiteX1" fmla="*/ 5187636 w 5756495"/>
                <a:gd name="connsiteY1" fmla="*/ 0 h 4209861"/>
                <a:gd name="connsiteX2" fmla="*/ 5459240 w 5756495"/>
                <a:gd name="connsiteY2" fmla="*/ 280657 h 4209861"/>
                <a:gd name="connsiteX3" fmla="*/ 5459240 w 5756495"/>
                <a:gd name="connsiteY3" fmla="*/ 1176950 h 4209861"/>
                <a:gd name="connsiteX4" fmla="*/ 2055137 w 5756495"/>
                <a:gd name="connsiteY4" fmla="*/ 1186004 h 4209861"/>
                <a:gd name="connsiteX5" fmla="*/ 2064190 w 5756495"/>
                <a:gd name="connsiteY5" fmla="*/ 2996697 h 4209861"/>
                <a:gd name="connsiteX6" fmla="*/ 2064190 w 5756495"/>
                <a:gd name="connsiteY6" fmla="*/ 4209861 h 4209861"/>
                <a:gd name="connsiteX7" fmla="*/ 0 w 5756495"/>
                <a:gd name="connsiteY7" fmla="*/ 2100404 h 4209861"/>
                <a:gd name="connsiteX8" fmla="*/ 2046083 w 5756495"/>
                <a:gd name="connsiteY8" fmla="*/ 0 h 4209861"/>
                <a:gd name="connsiteX0" fmla="*/ 2046083 w 5812057"/>
                <a:gd name="connsiteY0" fmla="*/ 10374 h 4220235"/>
                <a:gd name="connsiteX1" fmla="*/ 5187636 w 5812057"/>
                <a:gd name="connsiteY1" fmla="*/ 10374 h 4220235"/>
                <a:gd name="connsiteX2" fmla="*/ 5459240 w 5812057"/>
                <a:gd name="connsiteY2" fmla="*/ 291031 h 4220235"/>
                <a:gd name="connsiteX3" fmla="*/ 5459240 w 5812057"/>
                <a:gd name="connsiteY3" fmla="*/ 1187324 h 4220235"/>
                <a:gd name="connsiteX4" fmla="*/ 2055137 w 5812057"/>
                <a:gd name="connsiteY4" fmla="*/ 1196378 h 4220235"/>
                <a:gd name="connsiteX5" fmla="*/ 2064190 w 5812057"/>
                <a:gd name="connsiteY5" fmla="*/ 3007071 h 4220235"/>
                <a:gd name="connsiteX6" fmla="*/ 2064190 w 5812057"/>
                <a:gd name="connsiteY6" fmla="*/ 4220235 h 4220235"/>
                <a:gd name="connsiteX7" fmla="*/ 0 w 5812057"/>
                <a:gd name="connsiteY7" fmla="*/ 2110778 h 4220235"/>
                <a:gd name="connsiteX8" fmla="*/ 2046083 w 5812057"/>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2046083 w 5469583"/>
                <a:gd name="connsiteY0" fmla="*/ 10374 h 4220235"/>
                <a:gd name="connsiteX1" fmla="*/ 5187636 w 5469583"/>
                <a:gd name="connsiteY1" fmla="*/ 10374 h 4220235"/>
                <a:gd name="connsiteX2" fmla="*/ 5459240 w 5469583"/>
                <a:gd name="connsiteY2" fmla="*/ 291031 h 4220235"/>
                <a:gd name="connsiteX3" fmla="*/ 5459240 w 5469583"/>
                <a:gd name="connsiteY3" fmla="*/ 1187324 h 4220235"/>
                <a:gd name="connsiteX4" fmla="*/ 2055137 w 5469583"/>
                <a:gd name="connsiteY4" fmla="*/ 1196378 h 4220235"/>
                <a:gd name="connsiteX5" fmla="*/ 2064190 w 5469583"/>
                <a:gd name="connsiteY5" fmla="*/ 3007071 h 4220235"/>
                <a:gd name="connsiteX6" fmla="*/ 2064190 w 5469583"/>
                <a:gd name="connsiteY6" fmla="*/ 4220235 h 4220235"/>
                <a:gd name="connsiteX7" fmla="*/ 0 w 5469583"/>
                <a:gd name="connsiteY7" fmla="*/ 2110778 h 4220235"/>
                <a:gd name="connsiteX8" fmla="*/ 2046083 w 5469583"/>
                <a:gd name="connsiteY8" fmla="*/ 10374 h 4220235"/>
                <a:gd name="connsiteX0" fmla="*/ 1211256 w 4634756"/>
                <a:gd name="connsiteY0" fmla="*/ 10374 h 4220235"/>
                <a:gd name="connsiteX1" fmla="*/ 4352809 w 4634756"/>
                <a:gd name="connsiteY1" fmla="*/ 10374 h 4220235"/>
                <a:gd name="connsiteX2" fmla="*/ 4624413 w 4634756"/>
                <a:gd name="connsiteY2" fmla="*/ 291031 h 4220235"/>
                <a:gd name="connsiteX3" fmla="*/ 4624413 w 4634756"/>
                <a:gd name="connsiteY3" fmla="*/ 1187324 h 4220235"/>
                <a:gd name="connsiteX4" fmla="*/ 1220310 w 4634756"/>
                <a:gd name="connsiteY4" fmla="*/ 1196378 h 4220235"/>
                <a:gd name="connsiteX5" fmla="*/ 1229363 w 4634756"/>
                <a:gd name="connsiteY5" fmla="*/ 3007071 h 4220235"/>
                <a:gd name="connsiteX6" fmla="*/ 1229363 w 4634756"/>
                <a:gd name="connsiteY6" fmla="*/ 4220235 h 4220235"/>
                <a:gd name="connsiteX7" fmla="*/ 1211256 w 4634756"/>
                <a:gd name="connsiteY7" fmla="*/ 10374 h 4220235"/>
                <a:gd name="connsiteX0" fmla="*/ 1821177 w 5244677"/>
                <a:gd name="connsiteY0" fmla="*/ 10374 h 4220235"/>
                <a:gd name="connsiteX1" fmla="*/ 4962730 w 5244677"/>
                <a:gd name="connsiteY1" fmla="*/ 10374 h 4220235"/>
                <a:gd name="connsiteX2" fmla="*/ 5234334 w 5244677"/>
                <a:gd name="connsiteY2" fmla="*/ 291031 h 4220235"/>
                <a:gd name="connsiteX3" fmla="*/ 5234334 w 5244677"/>
                <a:gd name="connsiteY3" fmla="*/ 1187324 h 4220235"/>
                <a:gd name="connsiteX4" fmla="*/ 1830231 w 5244677"/>
                <a:gd name="connsiteY4" fmla="*/ 1196378 h 4220235"/>
                <a:gd name="connsiteX5" fmla="*/ 1839284 w 5244677"/>
                <a:gd name="connsiteY5" fmla="*/ 3007071 h 4220235"/>
                <a:gd name="connsiteX6" fmla="*/ 1839284 w 5244677"/>
                <a:gd name="connsiteY6" fmla="*/ 4220235 h 4220235"/>
                <a:gd name="connsiteX7" fmla="*/ 1821177 w 5244677"/>
                <a:gd name="connsiteY7" fmla="*/ 10374 h 4220235"/>
                <a:gd name="connsiteX0" fmla="*/ 2519992 w 5943492"/>
                <a:gd name="connsiteY0" fmla="*/ 10374 h 4220235"/>
                <a:gd name="connsiteX1" fmla="*/ 5661545 w 5943492"/>
                <a:gd name="connsiteY1" fmla="*/ 10374 h 4220235"/>
                <a:gd name="connsiteX2" fmla="*/ 5933149 w 5943492"/>
                <a:gd name="connsiteY2" fmla="*/ 291031 h 4220235"/>
                <a:gd name="connsiteX3" fmla="*/ 5933149 w 5943492"/>
                <a:gd name="connsiteY3" fmla="*/ 1187324 h 4220235"/>
                <a:gd name="connsiteX4" fmla="*/ 2529046 w 5943492"/>
                <a:gd name="connsiteY4" fmla="*/ 1196378 h 4220235"/>
                <a:gd name="connsiteX5" fmla="*/ 2538099 w 5943492"/>
                <a:gd name="connsiteY5" fmla="*/ 3007071 h 4220235"/>
                <a:gd name="connsiteX6" fmla="*/ 2538099 w 5943492"/>
                <a:gd name="connsiteY6" fmla="*/ 4220235 h 4220235"/>
                <a:gd name="connsiteX7" fmla="*/ 2519992 w 5943492"/>
                <a:gd name="connsiteY7" fmla="*/ 10374 h 4220235"/>
                <a:gd name="connsiteX0" fmla="*/ 2757083 w 6180583"/>
                <a:gd name="connsiteY0" fmla="*/ 10374 h 4220235"/>
                <a:gd name="connsiteX1" fmla="*/ 5898636 w 6180583"/>
                <a:gd name="connsiteY1" fmla="*/ 10374 h 4220235"/>
                <a:gd name="connsiteX2" fmla="*/ 6170240 w 6180583"/>
                <a:gd name="connsiteY2" fmla="*/ 291031 h 4220235"/>
                <a:gd name="connsiteX3" fmla="*/ 6170240 w 6180583"/>
                <a:gd name="connsiteY3" fmla="*/ 1187324 h 4220235"/>
                <a:gd name="connsiteX4" fmla="*/ 2766137 w 6180583"/>
                <a:gd name="connsiteY4" fmla="*/ 1196378 h 4220235"/>
                <a:gd name="connsiteX5" fmla="*/ 2775190 w 6180583"/>
                <a:gd name="connsiteY5" fmla="*/ 3007071 h 4220235"/>
                <a:gd name="connsiteX6" fmla="*/ 2775190 w 6180583"/>
                <a:gd name="connsiteY6" fmla="*/ 4220235 h 4220235"/>
                <a:gd name="connsiteX7" fmla="*/ 2757083 w 6180583"/>
                <a:gd name="connsiteY7" fmla="*/ 10374 h 4220235"/>
                <a:gd name="connsiteX0" fmla="*/ 2757083 w 6180583"/>
                <a:gd name="connsiteY0" fmla="*/ 10374 h 4220235"/>
                <a:gd name="connsiteX1" fmla="*/ 5898636 w 6180583"/>
                <a:gd name="connsiteY1" fmla="*/ 10374 h 4220235"/>
                <a:gd name="connsiteX2" fmla="*/ 6170240 w 6180583"/>
                <a:gd name="connsiteY2" fmla="*/ 291031 h 4220235"/>
                <a:gd name="connsiteX3" fmla="*/ 6170240 w 6180583"/>
                <a:gd name="connsiteY3" fmla="*/ 1187324 h 4220235"/>
                <a:gd name="connsiteX4" fmla="*/ 2766137 w 6180583"/>
                <a:gd name="connsiteY4" fmla="*/ 1196378 h 4220235"/>
                <a:gd name="connsiteX5" fmla="*/ 2775190 w 6180583"/>
                <a:gd name="connsiteY5" fmla="*/ 3007071 h 4220235"/>
                <a:gd name="connsiteX6" fmla="*/ 2775190 w 6180583"/>
                <a:gd name="connsiteY6" fmla="*/ 4220235 h 4220235"/>
                <a:gd name="connsiteX7" fmla="*/ 2757083 w 6180583"/>
                <a:gd name="connsiteY7" fmla="*/ 10374 h 422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0583" h="4220235">
                  <a:moveTo>
                    <a:pt x="2757083" y="10374"/>
                  </a:moveTo>
                  <a:lnTo>
                    <a:pt x="5898636" y="10374"/>
                  </a:lnTo>
                  <a:cubicBezTo>
                    <a:pt x="6066527" y="0"/>
                    <a:pt x="6159897" y="193769"/>
                    <a:pt x="6170240" y="291031"/>
                  </a:cubicBezTo>
                  <a:cubicBezTo>
                    <a:pt x="6180583" y="388293"/>
                    <a:pt x="6170240" y="888560"/>
                    <a:pt x="6170240" y="1187324"/>
                  </a:cubicBezTo>
                  <a:lnTo>
                    <a:pt x="2766137" y="1196378"/>
                  </a:lnTo>
                  <a:cubicBezTo>
                    <a:pt x="1593858" y="1202074"/>
                    <a:pt x="1545827" y="3035332"/>
                    <a:pt x="2775190" y="3007071"/>
                  </a:cubicBezTo>
                  <a:lnTo>
                    <a:pt x="2775190" y="4220235"/>
                  </a:lnTo>
                  <a:cubicBezTo>
                    <a:pt x="69907" y="4216552"/>
                    <a:pt x="0" y="13213"/>
                    <a:pt x="2757083" y="10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17" name="手繪多邊形 16"/>
            <p:cNvSpPr/>
            <p:nvPr/>
          </p:nvSpPr>
          <p:spPr>
            <a:xfrm>
              <a:off x="2565069" y="2178050"/>
              <a:ext cx="2095832" cy="1189039"/>
            </a:xfrm>
            <a:custGeom>
              <a:avLst/>
              <a:gdLst>
                <a:gd name="connsiteX0" fmla="*/ 234950 w 1555750"/>
                <a:gd name="connsiteY0" fmla="*/ 0 h 1187450"/>
                <a:gd name="connsiteX1" fmla="*/ 1543050 w 1555750"/>
                <a:gd name="connsiteY1" fmla="*/ 0 h 1187450"/>
                <a:gd name="connsiteX2" fmla="*/ 1543050 w 1555750"/>
                <a:gd name="connsiteY2" fmla="*/ 273050 h 1187450"/>
                <a:gd name="connsiteX3" fmla="*/ 254000 w 1555750"/>
                <a:gd name="connsiteY3" fmla="*/ 273050 h 1187450"/>
                <a:gd name="connsiteX4" fmla="*/ 0 w 1555750"/>
                <a:gd name="connsiteY4" fmla="*/ 463550 h 1187450"/>
                <a:gd name="connsiteX5" fmla="*/ 1473200 w 1555750"/>
                <a:gd name="connsiteY5" fmla="*/ 463550 h 1187450"/>
                <a:gd name="connsiteX6" fmla="*/ 1473200 w 1555750"/>
                <a:gd name="connsiteY6" fmla="*/ 730250 h 1187450"/>
                <a:gd name="connsiteX7" fmla="*/ 19050 w 1555750"/>
                <a:gd name="connsiteY7" fmla="*/ 736600 h 1187450"/>
                <a:gd name="connsiteX8" fmla="*/ 254000 w 1555750"/>
                <a:gd name="connsiteY8" fmla="*/ 933450 h 1187450"/>
                <a:gd name="connsiteX9" fmla="*/ 1555750 w 1555750"/>
                <a:gd name="connsiteY9" fmla="*/ 946150 h 1187450"/>
                <a:gd name="connsiteX10" fmla="*/ 1555750 w 1555750"/>
                <a:gd name="connsiteY10" fmla="*/ 1174750 h 1187450"/>
                <a:gd name="connsiteX11" fmla="*/ 241300 w 1555750"/>
                <a:gd name="connsiteY11" fmla="*/ 1187450 h 1187450"/>
                <a:gd name="connsiteX12" fmla="*/ 234950 w 1555750"/>
                <a:gd name="connsiteY12" fmla="*/ 0 h 1187450"/>
                <a:gd name="connsiteX0" fmla="*/ 605896 w 1926696"/>
                <a:gd name="connsiteY0" fmla="*/ 0 h 1187450"/>
                <a:gd name="connsiteX1" fmla="*/ 1913996 w 1926696"/>
                <a:gd name="connsiteY1" fmla="*/ 0 h 1187450"/>
                <a:gd name="connsiteX2" fmla="*/ 1913996 w 1926696"/>
                <a:gd name="connsiteY2" fmla="*/ 273050 h 1187450"/>
                <a:gd name="connsiteX3" fmla="*/ 624946 w 1926696"/>
                <a:gd name="connsiteY3" fmla="*/ 273050 h 1187450"/>
                <a:gd name="connsiteX4" fmla="*/ 370946 w 1926696"/>
                <a:gd name="connsiteY4" fmla="*/ 463550 h 1187450"/>
                <a:gd name="connsiteX5" fmla="*/ 1844146 w 1926696"/>
                <a:gd name="connsiteY5" fmla="*/ 463550 h 1187450"/>
                <a:gd name="connsiteX6" fmla="*/ 1844146 w 1926696"/>
                <a:gd name="connsiteY6" fmla="*/ 730250 h 1187450"/>
                <a:gd name="connsiteX7" fmla="*/ 389996 w 1926696"/>
                <a:gd name="connsiteY7" fmla="*/ 736600 h 1187450"/>
                <a:gd name="connsiteX8" fmla="*/ 624946 w 1926696"/>
                <a:gd name="connsiteY8" fmla="*/ 933450 h 1187450"/>
                <a:gd name="connsiteX9" fmla="*/ 1926696 w 1926696"/>
                <a:gd name="connsiteY9" fmla="*/ 946150 h 1187450"/>
                <a:gd name="connsiteX10" fmla="*/ 1926696 w 1926696"/>
                <a:gd name="connsiteY10" fmla="*/ 1174750 h 1187450"/>
                <a:gd name="connsiteX11" fmla="*/ 612246 w 1926696"/>
                <a:gd name="connsiteY11" fmla="*/ 1187450 h 1187450"/>
                <a:gd name="connsiteX12" fmla="*/ 605896 w 1926696"/>
                <a:gd name="connsiteY12" fmla="*/ 0 h 1187450"/>
                <a:gd name="connsiteX0" fmla="*/ 876830 w 2197630"/>
                <a:gd name="connsiteY0" fmla="*/ 0 h 1199381"/>
                <a:gd name="connsiteX1" fmla="*/ 2184930 w 2197630"/>
                <a:gd name="connsiteY1" fmla="*/ 0 h 1199381"/>
                <a:gd name="connsiteX2" fmla="*/ 2184930 w 2197630"/>
                <a:gd name="connsiteY2" fmla="*/ 273050 h 1199381"/>
                <a:gd name="connsiteX3" fmla="*/ 895880 w 2197630"/>
                <a:gd name="connsiteY3" fmla="*/ 273050 h 1199381"/>
                <a:gd name="connsiteX4" fmla="*/ 641880 w 2197630"/>
                <a:gd name="connsiteY4" fmla="*/ 463550 h 1199381"/>
                <a:gd name="connsiteX5" fmla="*/ 2115080 w 2197630"/>
                <a:gd name="connsiteY5" fmla="*/ 463550 h 1199381"/>
                <a:gd name="connsiteX6" fmla="*/ 2115080 w 2197630"/>
                <a:gd name="connsiteY6" fmla="*/ 730250 h 1199381"/>
                <a:gd name="connsiteX7" fmla="*/ 660930 w 2197630"/>
                <a:gd name="connsiteY7" fmla="*/ 736600 h 1199381"/>
                <a:gd name="connsiteX8" fmla="*/ 895880 w 2197630"/>
                <a:gd name="connsiteY8" fmla="*/ 933450 h 1199381"/>
                <a:gd name="connsiteX9" fmla="*/ 2197630 w 2197630"/>
                <a:gd name="connsiteY9" fmla="*/ 946150 h 1199381"/>
                <a:gd name="connsiteX10" fmla="*/ 2197630 w 2197630"/>
                <a:gd name="connsiteY10" fmla="*/ 1174750 h 1199381"/>
                <a:gd name="connsiteX11" fmla="*/ 883180 w 2197630"/>
                <a:gd name="connsiteY11" fmla="*/ 1187450 h 1199381"/>
                <a:gd name="connsiteX12" fmla="*/ 876830 w 2197630"/>
                <a:gd name="connsiteY12" fmla="*/ 0 h 1199381"/>
                <a:gd name="connsiteX0" fmla="*/ 876830 w 2197630"/>
                <a:gd name="connsiteY0" fmla="*/ 0 h 1199381"/>
                <a:gd name="connsiteX1" fmla="*/ 2184930 w 2197630"/>
                <a:gd name="connsiteY1" fmla="*/ 0 h 1199381"/>
                <a:gd name="connsiteX2" fmla="*/ 2184930 w 2197630"/>
                <a:gd name="connsiteY2" fmla="*/ 273050 h 1199381"/>
                <a:gd name="connsiteX3" fmla="*/ 895880 w 2197630"/>
                <a:gd name="connsiteY3" fmla="*/ 273050 h 1199381"/>
                <a:gd name="connsiteX4" fmla="*/ 641880 w 2197630"/>
                <a:gd name="connsiteY4" fmla="*/ 463550 h 1199381"/>
                <a:gd name="connsiteX5" fmla="*/ 2115080 w 2197630"/>
                <a:gd name="connsiteY5" fmla="*/ 463550 h 1199381"/>
                <a:gd name="connsiteX6" fmla="*/ 2115080 w 2197630"/>
                <a:gd name="connsiteY6" fmla="*/ 730250 h 1199381"/>
                <a:gd name="connsiteX7" fmla="*/ 660930 w 2197630"/>
                <a:gd name="connsiteY7" fmla="*/ 736600 h 1199381"/>
                <a:gd name="connsiteX8" fmla="*/ 895880 w 2197630"/>
                <a:gd name="connsiteY8" fmla="*/ 933450 h 1199381"/>
                <a:gd name="connsiteX9" fmla="*/ 2197630 w 2197630"/>
                <a:gd name="connsiteY9" fmla="*/ 946150 h 1199381"/>
                <a:gd name="connsiteX10" fmla="*/ 2197630 w 2197630"/>
                <a:gd name="connsiteY10" fmla="*/ 1174750 h 1199381"/>
                <a:gd name="connsiteX11" fmla="*/ 883180 w 2197630"/>
                <a:gd name="connsiteY11" fmla="*/ 1187450 h 1199381"/>
                <a:gd name="connsiteX12" fmla="*/ 876830 w 2197630"/>
                <a:gd name="connsiteY12" fmla="*/ 0 h 1199381"/>
                <a:gd name="connsiteX0" fmla="*/ 805393 w 2126193"/>
                <a:gd name="connsiteY0" fmla="*/ 0 h 1191443"/>
                <a:gd name="connsiteX1" fmla="*/ 2113493 w 2126193"/>
                <a:gd name="connsiteY1" fmla="*/ 0 h 1191443"/>
                <a:gd name="connsiteX2" fmla="*/ 2113493 w 2126193"/>
                <a:gd name="connsiteY2" fmla="*/ 273050 h 1191443"/>
                <a:gd name="connsiteX3" fmla="*/ 824443 w 2126193"/>
                <a:gd name="connsiteY3" fmla="*/ 273050 h 1191443"/>
                <a:gd name="connsiteX4" fmla="*/ 570443 w 2126193"/>
                <a:gd name="connsiteY4" fmla="*/ 463550 h 1191443"/>
                <a:gd name="connsiteX5" fmla="*/ 2043643 w 2126193"/>
                <a:gd name="connsiteY5" fmla="*/ 463550 h 1191443"/>
                <a:gd name="connsiteX6" fmla="*/ 2043643 w 2126193"/>
                <a:gd name="connsiteY6" fmla="*/ 730250 h 1191443"/>
                <a:gd name="connsiteX7" fmla="*/ 589493 w 2126193"/>
                <a:gd name="connsiteY7" fmla="*/ 736600 h 1191443"/>
                <a:gd name="connsiteX8" fmla="*/ 824443 w 2126193"/>
                <a:gd name="connsiteY8" fmla="*/ 933450 h 1191443"/>
                <a:gd name="connsiteX9" fmla="*/ 2126193 w 2126193"/>
                <a:gd name="connsiteY9" fmla="*/ 946150 h 1191443"/>
                <a:gd name="connsiteX10" fmla="*/ 2126193 w 2126193"/>
                <a:gd name="connsiteY10" fmla="*/ 1174750 h 1191443"/>
                <a:gd name="connsiteX11" fmla="*/ 811743 w 2126193"/>
                <a:gd name="connsiteY11" fmla="*/ 1187450 h 1191443"/>
                <a:gd name="connsiteX12" fmla="*/ 805393 w 2126193"/>
                <a:gd name="connsiteY12" fmla="*/ 0 h 1191443"/>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0 h 1187450"/>
                <a:gd name="connsiteX1" fmla="*/ 2132444 w 2145144"/>
                <a:gd name="connsiteY1" fmla="*/ 0 h 1187450"/>
                <a:gd name="connsiteX2" fmla="*/ 2132444 w 2145144"/>
                <a:gd name="connsiteY2" fmla="*/ 273050 h 1187450"/>
                <a:gd name="connsiteX3" fmla="*/ 843394 w 2145144"/>
                <a:gd name="connsiteY3" fmla="*/ 273050 h 1187450"/>
                <a:gd name="connsiteX4" fmla="*/ 589394 w 2145144"/>
                <a:gd name="connsiteY4" fmla="*/ 463550 h 1187450"/>
                <a:gd name="connsiteX5" fmla="*/ 2062594 w 2145144"/>
                <a:gd name="connsiteY5" fmla="*/ 463550 h 1187450"/>
                <a:gd name="connsiteX6" fmla="*/ 2062594 w 2145144"/>
                <a:gd name="connsiteY6" fmla="*/ 730250 h 1187450"/>
                <a:gd name="connsiteX7" fmla="*/ 608444 w 2145144"/>
                <a:gd name="connsiteY7" fmla="*/ 736600 h 1187450"/>
                <a:gd name="connsiteX8" fmla="*/ 843394 w 2145144"/>
                <a:gd name="connsiteY8" fmla="*/ 933450 h 1187450"/>
                <a:gd name="connsiteX9" fmla="*/ 2145144 w 2145144"/>
                <a:gd name="connsiteY9" fmla="*/ 946150 h 1187450"/>
                <a:gd name="connsiteX10" fmla="*/ 2145144 w 2145144"/>
                <a:gd name="connsiteY10" fmla="*/ 1174750 h 1187450"/>
                <a:gd name="connsiteX11" fmla="*/ 830694 w 2145144"/>
                <a:gd name="connsiteY11" fmla="*/ 1187450 h 1187450"/>
                <a:gd name="connsiteX12" fmla="*/ 824344 w 2145144"/>
                <a:gd name="connsiteY12" fmla="*/ 0 h 1187450"/>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0129"/>
                <a:gd name="connsiteX1" fmla="*/ 2132444 w 2145144"/>
                <a:gd name="connsiteY1" fmla="*/ 2679 h 1190129"/>
                <a:gd name="connsiteX2" fmla="*/ 2132444 w 2145144"/>
                <a:gd name="connsiteY2" fmla="*/ 275729 h 1190129"/>
                <a:gd name="connsiteX3" fmla="*/ 843394 w 2145144"/>
                <a:gd name="connsiteY3" fmla="*/ 275729 h 1190129"/>
                <a:gd name="connsiteX4" fmla="*/ 589394 w 2145144"/>
                <a:gd name="connsiteY4" fmla="*/ 466229 h 1190129"/>
                <a:gd name="connsiteX5" fmla="*/ 2062594 w 2145144"/>
                <a:gd name="connsiteY5" fmla="*/ 466229 h 1190129"/>
                <a:gd name="connsiteX6" fmla="*/ 2062594 w 2145144"/>
                <a:gd name="connsiteY6" fmla="*/ 732929 h 1190129"/>
                <a:gd name="connsiteX7" fmla="*/ 608444 w 2145144"/>
                <a:gd name="connsiteY7" fmla="*/ 739279 h 1190129"/>
                <a:gd name="connsiteX8" fmla="*/ 843394 w 2145144"/>
                <a:gd name="connsiteY8" fmla="*/ 936129 h 1190129"/>
                <a:gd name="connsiteX9" fmla="*/ 2145144 w 2145144"/>
                <a:gd name="connsiteY9" fmla="*/ 948829 h 1190129"/>
                <a:gd name="connsiteX10" fmla="*/ 2145144 w 2145144"/>
                <a:gd name="connsiteY10" fmla="*/ 1177429 h 1190129"/>
                <a:gd name="connsiteX11" fmla="*/ 830694 w 2145144"/>
                <a:gd name="connsiteY11" fmla="*/ 1190129 h 1190129"/>
                <a:gd name="connsiteX12" fmla="*/ 824344 w 2145144"/>
                <a:gd name="connsiteY12" fmla="*/ 2679 h 1190129"/>
                <a:gd name="connsiteX0" fmla="*/ 824344 w 2145144"/>
                <a:gd name="connsiteY0" fmla="*/ 2679 h 1198068"/>
                <a:gd name="connsiteX1" fmla="*/ 2132444 w 2145144"/>
                <a:gd name="connsiteY1" fmla="*/ 2679 h 1198068"/>
                <a:gd name="connsiteX2" fmla="*/ 2132444 w 2145144"/>
                <a:gd name="connsiteY2" fmla="*/ 275729 h 1198068"/>
                <a:gd name="connsiteX3" fmla="*/ 843394 w 2145144"/>
                <a:gd name="connsiteY3" fmla="*/ 275729 h 1198068"/>
                <a:gd name="connsiteX4" fmla="*/ 589394 w 2145144"/>
                <a:gd name="connsiteY4" fmla="*/ 466229 h 1198068"/>
                <a:gd name="connsiteX5" fmla="*/ 2062594 w 2145144"/>
                <a:gd name="connsiteY5" fmla="*/ 466229 h 1198068"/>
                <a:gd name="connsiteX6" fmla="*/ 2062594 w 2145144"/>
                <a:gd name="connsiteY6" fmla="*/ 732929 h 1198068"/>
                <a:gd name="connsiteX7" fmla="*/ 608444 w 2145144"/>
                <a:gd name="connsiteY7" fmla="*/ 739279 h 1198068"/>
                <a:gd name="connsiteX8" fmla="*/ 843394 w 2145144"/>
                <a:gd name="connsiteY8" fmla="*/ 936129 h 1198068"/>
                <a:gd name="connsiteX9" fmla="*/ 2145144 w 2145144"/>
                <a:gd name="connsiteY9" fmla="*/ 948829 h 1198068"/>
                <a:gd name="connsiteX10" fmla="*/ 2138794 w 2145144"/>
                <a:gd name="connsiteY10" fmla="*/ 1198068 h 1198068"/>
                <a:gd name="connsiteX11" fmla="*/ 830694 w 2145144"/>
                <a:gd name="connsiteY11" fmla="*/ 1190129 h 1198068"/>
                <a:gd name="connsiteX12" fmla="*/ 824344 w 2145144"/>
                <a:gd name="connsiteY12" fmla="*/ 2679 h 1198068"/>
                <a:gd name="connsiteX0" fmla="*/ 824344 w 2138794"/>
                <a:gd name="connsiteY0" fmla="*/ 2679 h 1198068"/>
                <a:gd name="connsiteX1" fmla="*/ 2132444 w 2138794"/>
                <a:gd name="connsiteY1" fmla="*/ 2679 h 1198068"/>
                <a:gd name="connsiteX2" fmla="*/ 2132444 w 2138794"/>
                <a:gd name="connsiteY2" fmla="*/ 275729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24344 w 2138794"/>
                <a:gd name="connsiteY0" fmla="*/ 2679 h 1198068"/>
                <a:gd name="connsiteX1" fmla="*/ 2132444 w 2138794"/>
                <a:gd name="connsiteY1" fmla="*/ 2679 h 1198068"/>
                <a:gd name="connsiteX2" fmla="*/ 2138794 w 2138794"/>
                <a:gd name="connsiteY2" fmla="*/ 283667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24344 w 2138794"/>
                <a:gd name="connsiteY0" fmla="*/ 2679 h 1198068"/>
                <a:gd name="connsiteX1" fmla="*/ 2138794 w 2138794"/>
                <a:gd name="connsiteY1" fmla="*/ 9029 h 1198068"/>
                <a:gd name="connsiteX2" fmla="*/ 2138794 w 2138794"/>
                <a:gd name="connsiteY2" fmla="*/ 283667 h 1198068"/>
                <a:gd name="connsiteX3" fmla="*/ 843394 w 2138794"/>
                <a:gd name="connsiteY3" fmla="*/ 275729 h 1198068"/>
                <a:gd name="connsiteX4" fmla="*/ 589394 w 2138794"/>
                <a:gd name="connsiteY4" fmla="*/ 466229 h 1198068"/>
                <a:gd name="connsiteX5" fmla="*/ 2062594 w 2138794"/>
                <a:gd name="connsiteY5" fmla="*/ 466229 h 1198068"/>
                <a:gd name="connsiteX6" fmla="*/ 2062594 w 2138794"/>
                <a:gd name="connsiteY6" fmla="*/ 732929 h 1198068"/>
                <a:gd name="connsiteX7" fmla="*/ 608444 w 2138794"/>
                <a:gd name="connsiteY7" fmla="*/ 739279 h 1198068"/>
                <a:gd name="connsiteX8" fmla="*/ 843394 w 2138794"/>
                <a:gd name="connsiteY8" fmla="*/ 936129 h 1198068"/>
                <a:gd name="connsiteX9" fmla="*/ 2138794 w 2138794"/>
                <a:gd name="connsiteY9" fmla="*/ 939304 h 1198068"/>
                <a:gd name="connsiteX10" fmla="*/ 2138794 w 2138794"/>
                <a:gd name="connsiteY10" fmla="*/ 1198068 h 1198068"/>
                <a:gd name="connsiteX11" fmla="*/ 830694 w 2138794"/>
                <a:gd name="connsiteY11" fmla="*/ 1190129 h 1198068"/>
                <a:gd name="connsiteX12" fmla="*/ 824344 w 2138794"/>
                <a:gd name="connsiteY12" fmla="*/ 2679 h 1198068"/>
                <a:gd name="connsiteX0" fmla="*/ 835457 w 2138794"/>
                <a:gd name="connsiteY0" fmla="*/ 2679 h 1191718"/>
                <a:gd name="connsiteX1" fmla="*/ 2138794 w 2138794"/>
                <a:gd name="connsiteY1" fmla="*/ 2679 h 1191718"/>
                <a:gd name="connsiteX2" fmla="*/ 2138794 w 2138794"/>
                <a:gd name="connsiteY2" fmla="*/ 277317 h 1191718"/>
                <a:gd name="connsiteX3" fmla="*/ 843394 w 2138794"/>
                <a:gd name="connsiteY3" fmla="*/ 269379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08444 w 2138794"/>
                <a:gd name="connsiteY7" fmla="*/ 732929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08444 w 2138794"/>
                <a:gd name="connsiteY7" fmla="*/ 732929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62594 w 2138794"/>
                <a:gd name="connsiteY6" fmla="*/ 726579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62594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589394 w 2138794"/>
                <a:gd name="connsiteY4" fmla="*/ 459879 h 1191718"/>
                <a:gd name="connsiteX5" fmla="*/ 2070532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5457 w 2138794"/>
                <a:gd name="connsiteY0" fmla="*/ 2679 h 1191718"/>
                <a:gd name="connsiteX1" fmla="*/ 2138794 w 2138794"/>
                <a:gd name="connsiteY1" fmla="*/ 2679 h 1191718"/>
                <a:gd name="connsiteX2" fmla="*/ 2138794 w 2138794"/>
                <a:gd name="connsiteY2" fmla="*/ 277317 h 1191718"/>
                <a:gd name="connsiteX3" fmla="*/ 835457 w 2138794"/>
                <a:gd name="connsiteY3" fmla="*/ 277317 h 1191718"/>
                <a:gd name="connsiteX4" fmla="*/ 610032 w 2138794"/>
                <a:gd name="connsiteY4" fmla="*/ 459879 h 1191718"/>
                <a:gd name="connsiteX5" fmla="*/ 2070532 w 2138794"/>
                <a:gd name="connsiteY5" fmla="*/ 459879 h 1191718"/>
                <a:gd name="connsiteX6" fmla="*/ 2070532 w 2138794"/>
                <a:gd name="connsiteY6" fmla="*/ 734517 h 1191718"/>
                <a:gd name="connsiteX7" fmla="*/ 610032 w 2138794"/>
                <a:gd name="connsiteY7" fmla="*/ 734517 h 1191718"/>
                <a:gd name="connsiteX8" fmla="*/ 843394 w 2138794"/>
                <a:gd name="connsiteY8" fmla="*/ 929779 h 1191718"/>
                <a:gd name="connsiteX9" fmla="*/ 2138794 w 2138794"/>
                <a:gd name="connsiteY9" fmla="*/ 932954 h 1191718"/>
                <a:gd name="connsiteX10" fmla="*/ 2138794 w 2138794"/>
                <a:gd name="connsiteY10" fmla="*/ 1191718 h 1191718"/>
                <a:gd name="connsiteX11" fmla="*/ 830694 w 2138794"/>
                <a:gd name="connsiteY11" fmla="*/ 1183779 h 1191718"/>
                <a:gd name="connsiteX12" fmla="*/ 835457 w 2138794"/>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8631 w 2134031"/>
                <a:gd name="connsiteY8" fmla="*/ 929779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2679 h 1191718"/>
                <a:gd name="connsiteX1" fmla="*/ 2134031 w 2134031"/>
                <a:gd name="connsiteY1" fmla="*/ 2679 h 1191718"/>
                <a:gd name="connsiteX2" fmla="*/ 2134031 w 2134031"/>
                <a:gd name="connsiteY2" fmla="*/ 277317 h 1191718"/>
                <a:gd name="connsiteX3" fmla="*/ 830694 w 2134031"/>
                <a:gd name="connsiteY3" fmla="*/ 277317 h 1191718"/>
                <a:gd name="connsiteX4" fmla="*/ 605269 w 2134031"/>
                <a:gd name="connsiteY4" fmla="*/ 459879 h 1191718"/>
                <a:gd name="connsiteX5" fmla="*/ 2065769 w 2134031"/>
                <a:gd name="connsiteY5" fmla="*/ 459879 h 1191718"/>
                <a:gd name="connsiteX6" fmla="*/ 2065769 w 2134031"/>
                <a:gd name="connsiteY6" fmla="*/ 734517 h 1191718"/>
                <a:gd name="connsiteX7" fmla="*/ 605269 w 2134031"/>
                <a:gd name="connsiteY7" fmla="*/ 734517 h 1191718"/>
                <a:gd name="connsiteX8" fmla="*/ 830694 w 2134031"/>
                <a:gd name="connsiteY8" fmla="*/ 932954 h 1191718"/>
                <a:gd name="connsiteX9" fmla="*/ 2134031 w 2134031"/>
                <a:gd name="connsiteY9" fmla="*/ 932954 h 1191718"/>
                <a:gd name="connsiteX10" fmla="*/ 2134031 w 2134031"/>
                <a:gd name="connsiteY10" fmla="*/ 1191718 h 1191718"/>
                <a:gd name="connsiteX11" fmla="*/ 830694 w 2134031"/>
                <a:gd name="connsiteY11" fmla="*/ 1191717 h 1191718"/>
                <a:gd name="connsiteX12" fmla="*/ 830694 w 2134031"/>
                <a:gd name="connsiteY12" fmla="*/ 2679 h 1191718"/>
                <a:gd name="connsiteX0" fmla="*/ 830694 w 2134031"/>
                <a:gd name="connsiteY0" fmla="*/ 0 h 1189039"/>
                <a:gd name="connsiteX1" fmla="*/ 2134031 w 2134031"/>
                <a:gd name="connsiteY1" fmla="*/ 0 h 1189039"/>
                <a:gd name="connsiteX2" fmla="*/ 2134031 w 2134031"/>
                <a:gd name="connsiteY2" fmla="*/ 274638 h 1189039"/>
                <a:gd name="connsiteX3" fmla="*/ 830694 w 2134031"/>
                <a:gd name="connsiteY3" fmla="*/ 274638 h 1189039"/>
                <a:gd name="connsiteX4" fmla="*/ 605269 w 2134031"/>
                <a:gd name="connsiteY4" fmla="*/ 457200 h 1189039"/>
                <a:gd name="connsiteX5" fmla="*/ 2065769 w 2134031"/>
                <a:gd name="connsiteY5" fmla="*/ 457200 h 1189039"/>
                <a:gd name="connsiteX6" fmla="*/ 2065769 w 2134031"/>
                <a:gd name="connsiteY6" fmla="*/ 731838 h 1189039"/>
                <a:gd name="connsiteX7" fmla="*/ 605269 w 2134031"/>
                <a:gd name="connsiteY7" fmla="*/ 731838 h 1189039"/>
                <a:gd name="connsiteX8" fmla="*/ 830694 w 2134031"/>
                <a:gd name="connsiteY8" fmla="*/ 930275 h 1189039"/>
                <a:gd name="connsiteX9" fmla="*/ 2134031 w 2134031"/>
                <a:gd name="connsiteY9" fmla="*/ 930275 h 1189039"/>
                <a:gd name="connsiteX10" fmla="*/ 2134031 w 2134031"/>
                <a:gd name="connsiteY10" fmla="*/ 1189039 h 1189039"/>
                <a:gd name="connsiteX11" fmla="*/ 830694 w 2134031"/>
                <a:gd name="connsiteY11" fmla="*/ 1189038 h 1189039"/>
                <a:gd name="connsiteX12" fmla="*/ 830694 w 2134031"/>
                <a:gd name="connsiteY12" fmla="*/ 0 h 1189039"/>
                <a:gd name="connsiteX0" fmla="*/ 792495 w 2095832"/>
                <a:gd name="connsiteY0" fmla="*/ 0 h 1189039"/>
                <a:gd name="connsiteX1" fmla="*/ 2095832 w 2095832"/>
                <a:gd name="connsiteY1" fmla="*/ 0 h 1189039"/>
                <a:gd name="connsiteX2" fmla="*/ 2095832 w 2095832"/>
                <a:gd name="connsiteY2" fmla="*/ 274638 h 1189039"/>
                <a:gd name="connsiteX3" fmla="*/ 792495 w 2095832"/>
                <a:gd name="connsiteY3" fmla="*/ 274638 h 1189039"/>
                <a:gd name="connsiteX4" fmla="*/ 567070 w 2095832"/>
                <a:gd name="connsiteY4" fmla="*/ 457200 h 1189039"/>
                <a:gd name="connsiteX5" fmla="*/ 2027570 w 2095832"/>
                <a:gd name="connsiteY5" fmla="*/ 457200 h 1189039"/>
                <a:gd name="connsiteX6" fmla="*/ 2027570 w 2095832"/>
                <a:gd name="connsiteY6" fmla="*/ 731838 h 1189039"/>
                <a:gd name="connsiteX7" fmla="*/ 567070 w 2095832"/>
                <a:gd name="connsiteY7" fmla="*/ 731838 h 1189039"/>
                <a:gd name="connsiteX8" fmla="*/ 792495 w 2095832"/>
                <a:gd name="connsiteY8" fmla="*/ 930275 h 1189039"/>
                <a:gd name="connsiteX9" fmla="*/ 2095832 w 2095832"/>
                <a:gd name="connsiteY9" fmla="*/ 930275 h 1189039"/>
                <a:gd name="connsiteX10" fmla="*/ 2095832 w 2095832"/>
                <a:gd name="connsiteY10" fmla="*/ 1189039 h 1189039"/>
                <a:gd name="connsiteX11" fmla="*/ 792495 w 2095832"/>
                <a:gd name="connsiteY11" fmla="*/ 1189038 h 1189039"/>
                <a:gd name="connsiteX12" fmla="*/ 792495 w 2095832"/>
                <a:gd name="connsiteY12" fmla="*/ 0 h 118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832" h="1189039">
                  <a:moveTo>
                    <a:pt x="792495" y="0"/>
                  </a:moveTo>
                  <a:lnTo>
                    <a:pt x="2095832" y="0"/>
                  </a:lnTo>
                  <a:lnTo>
                    <a:pt x="2095832" y="274638"/>
                  </a:lnTo>
                  <a:lnTo>
                    <a:pt x="792495" y="274638"/>
                  </a:lnTo>
                  <a:cubicBezTo>
                    <a:pt x="656482" y="278879"/>
                    <a:pt x="594314" y="394196"/>
                    <a:pt x="567070" y="457200"/>
                  </a:cubicBezTo>
                  <a:lnTo>
                    <a:pt x="2027570" y="457200"/>
                  </a:lnTo>
                  <a:lnTo>
                    <a:pt x="2027570" y="731838"/>
                  </a:lnTo>
                  <a:lnTo>
                    <a:pt x="567070" y="731838"/>
                  </a:lnTo>
                  <a:cubicBezTo>
                    <a:pt x="568384" y="835273"/>
                    <a:pt x="690796" y="919411"/>
                    <a:pt x="792495" y="930275"/>
                  </a:cubicBezTo>
                  <a:lnTo>
                    <a:pt x="2095832" y="930275"/>
                  </a:lnTo>
                  <a:lnTo>
                    <a:pt x="2095832" y="1189039"/>
                  </a:lnTo>
                  <a:lnTo>
                    <a:pt x="792495" y="1189038"/>
                  </a:lnTo>
                  <a:cubicBezTo>
                    <a:pt x="0" y="1186680"/>
                    <a:pt x="57564" y="496"/>
                    <a:pt x="7924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19" name="手繪多邊形 18"/>
            <p:cNvSpPr/>
            <p:nvPr/>
          </p:nvSpPr>
          <p:spPr>
            <a:xfrm>
              <a:off x="3668713" y="3695452"/>
              <a:ext cx="1879940" cy="1198191"/>
            </a:xfrm>
            <a:custGeom>
              <a:avLst/>
              <a:gdLst>
                <a:gd name="connsiteX0" fmla="*/ 333375 w 1890713"/>
                <a:gd name="connsiteY0" fmla="*/ 9525 h 1204913"/>
                <a:gd name="connsiteX1" fmla="*/ 1338263 w 1890713"/>
                <a:gd name="connsiteY1" fmla="*/ 9525 h 1204913"/>
                <a:gd name="connsiteX2" fmla="*/ 1890713 w 1890713"/>
                <a:gd name="connsiteY2" fmla="*/ 428625 h 1204913"/>
                <a:gd name="connsiteX3" fmla="*/ 1528763 w 1890713"/>
                <a:gd name="connsiteY3" fmla="*/ 438150 h 1204913"/>
                <a:gd name="connsiteX4" fmla="*/ 1333500 w 1890713"/>
                <a:gd name="connsiteY4" fmla="*/ 266700 h 1204913"/>
                <a:gd name="connsiteX5" fmla="*/ 342900 w 1890713"/>
                <a:gd name="connsiteY5" fmla="*/ 271463 h 1204913"/>
                <a:gd name="connsiteX6" fmla="*/ 342900 w 1890713"/>
                <a:gd name="connsiteY6" fmla="*/ 933450 h 1204913"/>
                <a:gd name="connsiteX7" fmla="*/ 1328738 w 1890713"/>
                <a:gd name="connsiteY7" fmla="*/ 933450 h 1204913"/>
                <a:gd name="connsiteX8" fmla="*/ 1543050 w 1890713"/>
                <a:gd name="connsiteY8" fmla="*/ 766763 h 1204913"/>
                <a:gd name="connsiteX9" fmla="*/ 1866900 w 1890713"/>
                <a:gd name="connsiteY9" fmla="*/ 776288 h 1204913"/>
                <a:gd name="connsiteX10" fmla="*/ 1338263 w 1890713"/>
                <a:gd name="connsiteY10" fmla="*/ 1204913 h 1204913"/>
                <a:gd name="connsiteX11" fmla="*/ 152400 w 1890713"/>
                <a:gd name="connsiteY11" fmla="*/ 1195388 h 1204913"/>
                <a:gd name="connsiteX12" fmla="*/ 4763 w 1890713"/>
                <a:gd name="connsiteY12" fmla="*/ 1076325 h 1204913"/>
                <a:gd name="connsiteX13" fmla="*/ 0 w 1890713"/>
                <a:gd name="connsiteY13" fmla="*/ 123825 h 1204913"/>
                <a:gd name="connsiteX14" fmla="*/ 104775 w 1890713"/>
                <a:gd name="connsiteY14" fmla="*/ 0 h 1204913"/>
                <a:gd name="connsiteX15" fmla="*/ 333375 w 1890713"/>
                <a:gd name="connsiteY15" fmla="*/ 9525 h 1204913"/>
                <a:gd name="connsiteX0" fmla="*/ 104775 w 1890713"/>
                <a:gd name="connsiteY0" fmla="*/ 0 h 1204913"/>
                <a:gd name="connsiteX1" fmla="*/ 1338263 w 1890713"/>
                <a:gd name="connsiteY1" fmla="*/ 9525 h 1204913"/>
                <a:gd name="connsiteX2" fmla="*/ 1890713 w 1890713"/>
                <a:gd name="connsiteY2" fmla="*/ 428625 h 1204913"/>
                <a:gd name="connsiteX3" fmla="*/ 1528763 w 1890713"/>
                <a:gd name="connsiteY3" fmla="*/ 438150 h 1204913"/>
                <a:gd name="connsiteX4" fmla="*/ 1333500 w 1890713"/>
                <a:gd name="connsiteY4" fmla="*/ 266700 h 1204913"/>
                <a:gd name="connsiteX5" fmla="*/ 342900 w 1890713"/>
                <a:gd name="connsiteY5" fmla="*/ 271463 h 1204913"/>
                <a:gd name="connsiteX6" fmla="*/ 342900 w 1890713"/>
                <a:gd name="connsiteY6" fmla="*/ 933450 h 1204913"/>
                <a:gd name="connsiteX7" fmla="*/ 1328738 w 1890713"/>
                <a:gd name="connsiteY7" fmla="*/ 933450 h 1204913"/>
                <a:gd name="connsiteX8" fmla="*/ 1543050 w 1890713"/>
                <a:gd name="connsiteY8" fmla="*/ 766763 h 1204913"/>
                <a:gd name="connsiteX9" fmla="*/ 1866900 w 1890713"/>
                <a:gd name="connsiteY9" fmla="*/ 776288 h 1204913"/>
                <a:gd name="connsiteX10" fmla="*/ 1338263 w 1890713"/>
                <a:gd name="connsiteY10" fmla="*/ 1204913 h 1204913"/>
                <a:gd name="connsiteX11" fmla="*/ 152400 w 1890713"/>
                <a:gd name="connsiteY11" fmla="*/ 1195388 h 1204913"/>
                <a:gd name="connsiteX12" fmla="*/ 4763 w 1890713"/>
                <a:gd name="connsiteY12" fmla="*/ 1076325 h 1204913"/>
                <a:gd name="connsiteX13" fmla="*/ 0 w 1890713"/>
                <a:gd name="connsiteY13" fmla="*/ 123825 h 1204913"/>
                <a:gd name="connsiteX14" fmla="*/ 104775 w 1890713"/>
                <a:gd name="connsiteY14" fmla="*/ 0 h 1204913"/>
                <a:gd name="connsiteX0" fmla="*/ 112787 w 1890713"/>
                <a:gd name="connsiteY0" fmla="*/ 0 h 1195388"/>
                <a:gd name="connsiteX1" fmla="*/ 1338263 w 1890713"/>
                <a:gd name="connsiteY1" fmla="*/ 0 h 1195388"/>
                <a:gd name="connsiteX2" fmla="*/ 1890713 w 1890713"/>
                <a:gd name="connsiteY2" fmla="*/ 419100 h 1195388"/>
                <a:gd name="connsiteX3" fmla="*/ 1528763 w 1890713"/>
                <a:gd name="connsiteY3" fmla="*/ 428625 h 1195388"/>
                <a:gd name="connsiteX4" fmla="*/ 1333500 w 1890713"/>
                <a:gd name="connsiteY4" fmla="*/ 257175 h 1195388"/>
                <a:gd name="connsiteX5" fmla="*/ 342900 w 1890713"/>
                <a:gd name="connsiteY5" fmla="*/ 261938 h 1195388"/>
                <a:gd name="connsiteX6" fmla="*/ 342900 w 1890713"/>
                <a:gd name="connsiteY6" fmla="*/ 923925 h 1195388"/>
                <a:gd name="connsiteX7" fmla="*/ 1328738 w 1890713"/>
                <a:gd name="connsiteY7" fmla="*/ 923925 h 1195388"/>
                <a:gd name="connsiteX8" fmla="*/ 1543050 w 1890713"/>
                <a:gd name="connsiteY8" fmla="*/ 757238 h 1195388"/>
                <a:gd name="connsiteX9" fmla="*/ 1866900 w 1890713"/>
                <a:gd name="connsiteY9" fmla="*/ 766763 h 1195388"/>
                <a:gd name="connsiteX10" fmla="*/ 1338263 w 1890713"/>
                <a:gd name="connsiteY10" fmla="*/ 1195388 h 1195388"/>
                <a:gd name="connsiteX11" fmla="*/ 152400 w 1890713"/>
                <a:gd name="connsiteY11" fmla="*/ 1185863 h 1195388"/>
                <a:gd name="connsiteX12" fmla="*/ 4763 w 1890713"/>
                <a:gd name="connsiteY12" fmla="*/ 1066800 h 1195388"/>
                <a:gd name="connsiteX13" fmla="*/ 0 w 1890713"/>
                <a:gd name="connsiteY13" fmla="*/ 114300 h 1195388"/>
                <a:gd name="connsiteX14" fmla="*/ 112787 w 1890713"/>
                <a:gd name="connsiteY14" fmla="*/ 0 h 1195388"/>
                <a:gd name="connsiteX0" fmla="*/ 112787 w 1890713"/>
                <a:gd name="connsiteY0" fmla="*/ 1 h 1195389"/>
                <a:gd name="connsiteX1" fmla="*/ 1336675 w 1890713"/>
                <a:gd name="connsiteY1" fmla="*/ 0 h 1195389"/>
                <a:gd name="connsiteX2" fmla="*/ 1890713 w 1890713"/>
                <a:gd name="connsiteY2" fmla="*/ 419101 h 1195389"/>
                <a:gd name="connsiteX3" fmla="*/ 1528763 w 1890713"/>
                <a:gd name="connsiteY3" fmla="*/ 428626 h 1195389"/>
                <a:gd name="connsiteX4" fmla="*/ 1333500 w 1890713"/>
                <a:gd name="connsiteY4" fmla="*/ 257176 h 1195389"/>
                <a:gd name="connsiteX5" fmla="*/ 342900 w 1890713"/>
                <a:gd name="connsiteY5" fmla="*/ 261939 h 1195389"/>
                <a:gd name="connsiteX6" fmla="*/ 342900 w 1890713"/>
                <a:gd name="connsiteY6" fmla="*/ 923926 h 1195389"/>
                <a:gd name="connsiteX7" fmla="*/ 1328738 w 1890713"/>
                <a:gd name="connsiteY7" fmla="*/ 923926 h 1195389"/>
                <a:gd name="connsiteX8" fmla="*/ 1543050 w 1890713"/>
                <a:gd name="connsiteY8" fmla="*/ 757239 h 1195389"/>
                <a:gd name="connsiteX9" fmla="*/ 1866900 w 1890713"/>
                <a:gd name="connsiteY9" fmla="*/ 766764 h 1195389"/>
                <a:gd name="connsiteX10" fmla="*/ 1338263 w 1890713"/>
                <a:gd name="connsiteY10" fmla="*/ 1195389 h 1195389"/>
                <a:gd name="connsiteX11" fmla="*/ 152400 w 1890713"/>
                <a:gd name="connsiteY11" fmla="*/ 1185864 h 1195389"/>
                <a:gd name="connsiteX12" fmla="*/ 4763 w 1890713"/>
                <a:gd name="connsiteY12" fmla="*/ 1066801 h 1195389"/>
                <a:gd name="connsiteX13" fmla="*/ 0 w 1890713"/>
                <a:gd name="connsiteY13" fmla="*/ 114301 h 1195389"/>
                <a:gd name="connsiteX14" fmla="*/ 112787 w 1890713"/>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28763 w 1881188"/>
                <a:gd name="connsiteY3" fmla="*/ 428626 h 1195389"/>
                <a:gd name="connsiteX4" fmla="*/ 1333500 w 1881188"/>
                <a:gd name="connsiteY4" fmla="*/ 257176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3500 w 1881188"/>
                <a:gd name="connsiteY4" fmla="*/ 257176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2900 w 1881188"/>
                <a:gd name="connsiteY5" fmla="*/ 261939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2900 w 1881188"/>
                <a:gd name="connsiteY6" fmla="*/ 923926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28738 w 1881188"/>
                <a:gd name="connsiteY7" fmla="*/ 923926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43050 w 1881188"/>
                <a:gd name="connsiteY8" fmla="*/ 757239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38288 w 1881188"/>
                <a:gd name="connsiteY8" fmla="*/ 752476 h 1195389"/>
                <a:gd name="connsiteX9" fmla="*/ 1866900 w 1881188"/>
                <a:gd name="connsiteY9" fmla="*/ 766764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95389"/>
                <a:gd name="connsiteX1" fmla="*/ 1336675 w 1881188"/>
                <a:gd name="connsiteY1" fmla="*/ 0 h 1195389"/>
                <a:gd name="connsiteX2" fmla="*/ 1881188 w 1881188"/>
                <a:gd name="connsiteY2" fmla="*/ 428626 h 1195389"/>
                <a:gd name="connsiteX3" fmla="*/ 1538288 w 1881188"/>
                <a:gd name="connsiteY3" fmla="*/ 428626 h 1195389"/>
                <a:gd name="connsiteX4" fmla="*/ 1336675 w 1881188"/>
                <a:gd name="connsiteY4" fmla="*/ 266701 h 1195389"/>
                <a:gd name="connsiteX5" fmla="*/ 341313 w 1881188"/>
                <a:gd name="connsiteY5" fmla="*/ 266701 h 1195389"/>
                <a:gd name="connsiteX6" fmla="*/ 341313 w 1881188"/>
                <a:gd name="connsiteY6" fmla="*/ 922339 h 1195389"/>
                <a:gd name="connsiteX7" fmla="*/ 1336675 w 1881188"/>
                <a:gd name="connsiteY7" fmla="*/ 922339 h 1195389"/>
                <a:gd name="connsiteX8" fmla="*/ 1538288 w 1881188"/>
                <a:gd name="connsiteY8" fmla="*/ 752476 h 1195389"/>
                <a:gd name="connsiteX9" fmla="*/ 1881188 w 1881188"/>
                <a:gd name="connsiteY9" fmla="*/ 752476 h 1195389"/>
                <a:gd name="connsiteX10" fmla="*/ 1338263 w 1881188"/>
                <a:gd name="connsiteY10" fmla="*/ 1195389 h 1195389"/>
                <a:gd name="connsiteX11" fmla="*/ 152400 w 1881188"/>
                <a:gd name="connsiteY11" fmla="*/ 1185864 h 1195389"/>
                <a:gd name="connsiteX12" fmla="*/ 4763 w 1881188"/>
                <a:gd name="connsiteY12" fmla="*/ 1066801 h 1195389"/>
                <a:gd name="connsiteX13" fmla="*/ 0 w 1881188"/>
                <a:gd name="connsiteY13" fmla="*/ 114301 h 1195389"/>
                <a:gd name="connsiteX14" fmla="*/ 112787 w 1881188"/>
                <a:gd name="connsiteY14" fmla="*/ 1 h 119538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52400 w 1881188"/>
                <a:gd name="connsiteY11" fmla="*/ 1185864 h 1189039"/>
                <a:gd name="connsiteX12" fmla="*/ 4763 w 1881188"/>
                <a:gd name="connsiteY12" fmla="*/ 1066801 h 1189039"/>
                <a:gd name="connsiteX13" fmla="*/ 0 w 1881188"/>
                <a:gd name="connsiteY13" fmla="*/ 114301 h 1189039"/>
                <a:gd name="connsiteX14" fmla="*/ 112787 w 1881188"/>
                <a:gd name="connsiteY14" fmla="*/ 1 h 118903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12787 w 1881188"/>
                <a:gd name="connsiteY11" fmla="*/ 1189039 h 1189039"/>
                <a:gd name="connsiteX12" fmla="*/ 4763 w 1881188"/>
                <a:gd name="connsiteY12" fmla="*/ 1066801 h 1189039"/>
                <a:gd name="connsiteX13" fmla="*/ 0 w 1881188"/>
                <a:gd name="connsiteY13" fmla="*/ 114301 h 1189039"/>
                <a:gd name="connsiteX14" fmla="*/ 112787 w 1881188"/>
                <a:gd name="connsiteY14" fmla="*/ 1 h 1189039"/>
                <a:gd name="connsiteX0" fmla="*/ 112787 w 1881188"/>
                <a:gd name="connsiteY0" fmla="*/ 1 h 1189039"/>
                <a:gd name="connsiteX1" fmla="*/ 1336675 w 1881188"/>
                <a:gd name="connsiteY1" fmla="*/ 0 h 1189039"/>
                <a:gd name="connsiteX2" fmla="*/ 1881188 w 1881188"/>
                <a:gd name="connsiteY2" fmla="*/ 428626 h 1189039"/>
                <a:gd name="connsiteX3" fmla="*/ 1538288 w 1881188"/>
                <a:gd name="connsiteY3" fmla="*/ 428626 h 1189039"/>
                <a:gd name="connsiteX4" fmla="*/ 1336675 w 1881188"/>
                <a:gd name="connsiteY4" fmla="*/ 266701 h 1189039"/>
                <a:gd name="connsiteX5" fmla="*/ 341313 w 1881188"/>
                <a:gd name="connsiteY5" fmla="*/ 266701 h 1189039"/>
                <a:gd name="connsiteX6" fmla="*/ 341313 w 1881188"/>
                <a:gd name="connsiteY6" fmla="*/ 922339 h 1189039"/>
                <a:gd name="connsiteX7" fmla="*/ 1336675 w 1881188"/>
                <a:gd name="connsiteY7" fmla="*/ 922339 h 1189039"/>
                <a:gd name="connsiteX8" fmla="*/ 1538288 w 1881188"/>
                <a:gd name="connsiteY8" fmla="*/ 752476 h 1189039"/>
                <a:gd name="connsiteX9" fmla="*/ 1881188 w 1881188"/>
                <a:gd name="connsiteY9" fmla="*/ 752476 h 1189039"/>
                <a:gd name="connsiteX10" fmla="*/ 1336675 w 1881188"/>
                <a:gd name="connsiteY10" fmla="*/ 1189039 h 1189039"/>
                <a:gd name="connsiteX11" fmla="*/ 112787 w 1881188"/>
                <a:gd name="connsiteY11" fmla="*/ 1189039 h 1189039"/>
                <a:gd name="connsiteX12" fmla="*/ 3175 w 1881188"/>
                <a:gd name="connsiteY12" fmla="*/ 1029445 h 1189039"/>
                <a:gd name="connsiteX13" fmla="*/ 0 w 1881188"/>
                <a:gd name="connsiteY13" fmla="*/ 114301 h 1189039"/>
                <a:gd name="connsiteX14" fmla="*/ 112787 w 1881188"/>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029445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1 h 1189039"/>
                <a:gd name="connsiteX1" fmla="*/ 1335088 w 1879601"/>
                <a:gd name="connsiteY1" fmla="*/ 0 h 1189039"/>
                <a:gd name="connsiteX2" fmla="*/ 1879601 w 1879601"/>
                <a:gd name="connsiteY2" fmla="*/ 428626 h 1189039"/>
                <a:gd name="connsiteX3" fmla="*/ 1536701 w 1879601"/>
                <a:gd name="connsiteY3" fmla="*/ 428626 h 1189039"/>
                <a:gd name="connsiteX4" fmla="*/ 1335088 w 1879601"/>
                <a:gd name="connsiteY4" fmla="*/ 266701 h 1189039"/>
                <a:gd name="connsiteX5" fmla="*/ 339726 w 1879601"/>
                <a:gd name="connsiteY5" fmla="*/ 266701 h 1189039"/>
                <a:gd name="connsiteX6" fmla="*/ 339726 w 1879601"/>
                <a:gd name="connsiteY6" fmla="*/ 922339 h 1189039"/>
                <a:gd name="connsiteX7" fmla="*/ 1335088 w 1879601"/>
                <a:gd name="connsiteY7" fmla="*/ 922339 h 1189039"/>
                <a:gd name="connsiteX8" fmla="*/ 1536701 w 1879601"/>
                <a:gd name="connsiteY8" fmla="*/ 752476 h 1189039"/>
                <a:gd name="connsiteX9" fmla="*/ 1879601 w 1879601"/>
                <a:gd name="connsiteY9" fmla="*/ 752476 h 1189039"/>
                <a:gd name="connsiteX10" fmla="*/ 1335088 w 1879601"/>
                <a:gd name="connsiteY10" fmla="*/ 1189039 h 1189039"/>
                <a:gd name="connsiteX11" fmla="*/ 111200 w 1879601"/>
                <a:gd name="connsiteY11" fmla="*/ 1189039 h 1189039"/>
                <a:gd name="connsiteX12" fmla="*/ 1588 w 1879601"/>
                <a:gd name="connsiteY12" fmla="*/ 1101453 h 1189039"/>
                <a:gd name="connsiteX13" fmla="*/ 1588 w 1879601"/>
                <a:gd name="connsiteY13" fmla="*/ 93341 h 1189039"/>
                <a:gd name="connsiteX14" fmla="*/ 111200 w 1879601"/>
                <a:gd name="connsiteY14" fmla="*/ 1 h 1189039"/>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89287"/>
                <a:gd name="connsiteX1" fmla="*/ 1335088 w 1879601"/>
                <a:gd name="connsiteY1" fmla="*/ 248 h 1189287"/>
                <a:gd name="connsiteX2" fmla="*/ 1879601 w 1879601"/>
                <a:gd name="connsiteY2" fmla="*/ 428874 h 1189287"/>
                <a:gd name="connsiteX3" fmla="*/ 1536701 w 1879601"/>
                <a:gd name="connsiteY3" fmla="*/ 428874 h 1189287"/>
                <a:gd name="connsiteX4" fmla="*/ 1335088 w 1879601"/>
                <a:gd name="connsiteY4" fmla="*/ 266949 h 1189287"/>
                <a:gd name="connsiteX5" fmla="*/ 339726 w 1879601"/>
                <a:gd name="connsiteY5" fmla="*/ 266949 h 1189287"/>
                <a:gd name="connsiteX6" fmla="*/ 339726 w 1879601"/>
                <a:gd name="connsiteY6" fmla="*/ 922587 h 1189287"/>
                <a:gd name="connsiteX7" fmla="*/ 1335088 w 1879601"/>
                <a:gd name="connsiteY7" fmla="*/ 922587 h 1189287"/>
                <a:gd name="connsiteX8" fmla="*/ 1536701 w 1879601"/>
                <a:gd name="connsiteY8" fmla="*/ 752724 h 1189287"/>
                <a:gd name="connsiteX9" fmla="*/ 1879601 w 1879601"/>
                <a:gd name="connsiteY9" fmla="*/ 752724 h 1189287"/>
                <a:gd name="connsiteX10" fmla="*/ 1335088 w 1879601"/>
                <a:gd name="connsiteY10" fmla="*/ 1189287 h 1189287"/>
                <a:gd name="connsiteX11" fmla="*/ 111200 w 1879601"/>
                <a:gd name="connsiteY11" fmla="*/ 1189287 h 1189287"/>
                <a:gd name="connsiteX12" fmla="*/ 1588 w 1879601"/>
                <a:gd name="connsiteY12" fmla="*/ 1101701 h 1189287"/>
                <a:gd name="connsiteX13" fmla="*/ 1588 w 1879601"/>
                <a:gd name="connsiteY13" fmla="*/ 93589 h 1189287"/>
                <a:gd name="connsiteX14" fmla="*/ 111200 w 1879601"/>
                <a:gd name="connsiteY14" fmla="*/ 249 h 1189287"/>
                <a:gd name="connsiteX0" fmla="*/ 111200 w 1879601"/>
                <a:gd name="connsiteY0" fmla="*/ 249 h 1190254"/>
                <a:gd name="connsiteX1" fmla="*/ 1335088 w 1879601"/>
                <a:gd name="connsiteY1" fmla="*/ 248 h 1190254"/>
                <a:gd name="connsiteX2" fmla="*/ 1879601 w 1879601"/>
                <a:gd name="connsiteY2" fmla="*/ 428874 h 1190254"/>
                <a:gd name="connsiteX3" fmla="*/ 1536701 w 1879601"/>
                <a:gd name="connsiteY3" fmla="*/ 428874 h 1190254"/>
                <a:gd name="connsiteX4" fmla="*/ 1335088 w 1879601"/>
                <a:gd name="connsiteY4" fmla="*/ 266949 h 1190254"/>
                <a:gd name="connsiteX5" fmla="*/ 339726 w 1879601"/>
                <a:gd name="connsiteY5" fmla="*/ 266949 h 1190254"/>
                <a:gd name="connsiteX6" fmla="*/ 339726 w 1879601"/>
                <a:gd name="connsiteY6" fmla="*/ 922587 h 1190254"/>
                <a:gd name="connsiteX7" fmla="*/ 1335088 w 1879601"/>
                <a:gd name="connsiteY7" fmla="*/ 922587 h 1190254"/>
                <a:gd name="connsiteX8" fmla="*/ 1536701 w 1879601"/>
                <a:gd name="connsiteY8" fmla="*/ 752724 h 1190254"/>
                <a:gd name="connsiteX9" fmla="*/ 1879601 w 1879601"/>
                <a:gd name="connsiteY9" fmla="*/ 752724 h 1190254"/>
                <a:gd name="connsiteX10" fmla="*/ 1335088 w 1879601"/>
                <a:gd name="connsiteY10" fmla="*/ 1189287 h 1190254"/>
                <a:gd name="connsiteX11" fmla="*/ 111200 w 1879601"/>
                <a:gd name="connsiteY11" fmla="*/ 1189287 h 1190254"/>
                <a:gd name="connsiteX12" fmla="*/ 1588 w 1879601"/>
                <a:gd name="connsiteY12" fmla="*/ 1101701 h 1190254"/>
                <a:gd name="connsiteX13" fmla="*/ 1588 w 1879601"/>
                <a:gd name="connsiteY13" fmla="*/ 93589 h 1190254"/>
                <a:gd name="connsiteX14" fmla="*/ 111200 w 1879601"/>
                <a:gd name="connsiteY14" fmla="*/ 249 h 1190254"/>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1 h 1198191"/>
                <a:gd name="connsiteX13" fmla="*/ 1588 w 1879601"/>
                <a:gd name="connsiteY13" fmla="*/ 93589 h 1198191"/>
                <a:gd name="connsiteX14" fmla="*/ 111200 w 187960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1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0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029692 h 1198191"/>
                <a:gd name="connsiteX13" fmla="*/ 4738 w 1882751"/>
                <a:gd name="connsiteY13" fmla="*/ 93589 h 1198191"/>
                <a:gd name="connsiteX14" fmla="*/ 114350 w 1882751"/>
                <a:gd name="connsiteY14" fmla="*/ 249 h 1198191"/>
                <a:gd name="connsiteX0" fmla="*/ 114350 w 1882751"/>
                <a:gd name="connsiteY0" fmla="*/ 249 h 1198191"/>
                <a:gd name="connsiteX1" fmla="*/ 1338238 w 1882751"/>
                <a:gd name="connsiteY1" fmla="*/ 248 h 1198191"/>
                <a:gd name="connsiteX2" fmla="*/ 1882751 w 1882751"/>
                <a:gd name="connsiteY2" fmla="*/ 428874 h 1198191"/>
                <a:gd name="connsiteX3" fmla="*/ 1539851 w 1882751"/>
                <a:gd name="connsiteY3" fmla="*/ 428874 h 1198191"/>
                <a:gd name="connsiteX4" fmla="*/ 1338238 w 1882751"/>
                <a:gd name="connsiteY4" fmla="*/ 266949 h 1198191"/>
                <a:gd name="connsiteX5" fmla="*/ 342876 w 1882751"/>
                <a:gd name="connsiteY5" fmla="*/ 266949 h 1198191"/>
                <a:gd name="connsiteX6" fmla="*/ 342876 w 1882751"/>
                <a:gd name="connsiteY6" fmla="*/ 922587 h 1198191"/>
                <a:gd name="connsiteX7" fmla="*/ 1338238 w 1882751"/>
                <a:gd name="connsiteY7" fmla="*/ 922587 h 1198191"/>
                <a:gd name="connsiteX8" fmla="*/ 1539851 w 1882751"/>
                <a:gd name="connsiteY8" fmla="*/ 752724 h 1198191"/>
                <a:gd name="connsiteX9" fmla="*/ 1882751 w 1882751"/>
                <a:gd name="connsiteY9" fmla="*/ 752724 h 1198191"/>
                <a:gd name="connsiteX10" fmla="*/ 1338238 w 1882751"/>
                <a:gd name="connsiteY10" fmla="*/ 1189287 h 1198191"/>
                <a:gd name="connsiteX11" fmla="*/ 114350 w 1882751"/>
                <a:gd name="connsiteY11" fmla="*/ 1189287 h 1198191"/>
                <a:gd name="connsiteX12" fmla="*/ 4738 w 1882751"/>
                <a:gd name="connsiteY12" fmla="*/ 1101700 h 1198191"/>
                <a:gd name="connsiteX13" fmla="*/ 4738 w 1882751"/>
                <a:gd name="connsiteY13" fmla="*/ 93589 h 1198191"/>
                <a:gd name="connsiteX14" fmla="*/ 114350 w 1882751"/>
                <a:gd name="connsiteY14" fmla="*/ 249 h 1198191"/>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0 h 1198191"/>
                <a:gd name="connsiteX13" fmla="*/ 1588 w 1879601"/>
                <a:gd name="connsiteY13" fmla="*/ 93589 h 1198191"/>
                <a:gd name="connsiteX14" fmla="*/ 111200 w 1879601"/>
                <a:gd name="connsiteY14" fmla="*/ 249 h 1198191"/>
                <a:gd name="connsiteX0" fmla="*/ 111200 w 1879601"/>
                <a:gd name="connsiteY0" fmla="*/ 249 h 1198191"/>
                <a:gd name="connsiteX1" fmla="*/ 1335088 w 1879601"/>
                <a:gd name="connsiteY1" fmla="*/ 248 h 1198191"/>
                <a:gd name="connsiteX2" fmla="*/ 1879601 w 1879601"/>
                <a:gd name="connsiteY2" fmla="*/ 428874 h 1198191"/>
                <a:gd name="connsiteX3" fmla="*/ 1536701 w 1879601"/>
                <a:gd name="connsiteY3" fmla="*/ 428874 h 1198191"/>
                <a:gd name="connsiteX4" fmla="*/ 1335088 w 1879601"/>
                <a:gd name="connsiteY4" fmla="*/ 266949 h 1198191"/>
                <a:gd name="connsiteX5" fmla="*/ 339726 w 1879601"/>
                <a:gd name="connsiteY5" fmla="*/ 266949 h 1198191"/>
                <a:gd name="connsiteX6" fmla="*/ 339726 w 1879601"/>
                <a:gd name="connsiteY6" fmla="*/ 922587 h 1198191"/>
                <a:gd name="connsiteX7" fmla="*/ 1335088 w 1879601"/>
                <a:gd name="connsiteY7" fmla="*/ 922587 h 1198191"/>
                <a:gd name="connsiteX8" fmla="*/ 1536701 w 1879601"/>
                <a:gd name="connsiteY8" fmla="*/ 752724 h 1198191"/>
                <a:gd name="connsiteX9" fmla="*/ 1879601 w 1879601"/>
                <a:gd name="connsiteY9" fmla="*/ 752724 h 1198191"/>
                <a:gd name="connsiteX10" fmla="*/ 1335088 w 1879601"/>
                <a:gd name="connsiteY10" fmla="*/ 1189287 h 1198191"/>
                <a:gd name="connsiteX11" fmla="*/ 111200 w 1879601"/>
                <a:gd name="connsiteY11" fmla="*/ 1189287 h 1198191"/>
                <a:gd name="connsiteX12" fmla="*/ 1588 w 1879601"/>
                <a:gd name="connsiteY12" fmla="*/ 1101700 h 1198191"/>
                <a:gd name="connsiteX13" fmla="*/ 1588 w 1879601"/>
                <a:gd name="connsiteY13" fmla="*/ 93589 h 1198191"/>
                <a:gd name="connsiteX14" fmla="*/ 111200 w 1879601"/>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 name="connsiteX0" fmla="*/ 111200 w 1879940"/>
                <a:gd name="connsiteY0" fmla="*/ 249 h 1198191"/>
                <a:gd name="connsiteX1" fmla="*/ 1335088 w 1879940"/>
                <a:gd name="connsiteY1" fmla="*/ 248 h 1198191"/>
                <a:gd name="connsiteX2" fmla="*/ 1879601 w 1879940"/>
                <a:gd name="connsiteY2" fmla="*/ 428874 h 1198191"/>
                <a:gd name="connsiteX3" fmla="*/ 1536701 w 1879940"/>
                <a:gd name="connsiteY3" fmla="*/ 428874 h 1198191"/>
                <a:gd name="connsiteX4" fmla="*/ 1335088 w 1879940"/>
                <a:gd name="connsiteY4" fmla="*/ 266949 h 1198191"/>
                <a:gd name="connsiteX5" fmla="*/ 339726 w 1879940"/>
                <a:gd name="connsiteY5" fmla="*/ 266949 h 1198191"/>
                <a:gd name="connsiteX6" fmla="*/ 339726 w 1879940"/>
                <a:gd name="connsiteY6" fmla="*/ 922587 h 1198191"/>
                <a:gd name="connsiteX7" fmla="*/ 1335088 w 1879940"/>
                <a:gd name="connsiteY7" fmla="*/ 922587 h 1198191"/>
                <a:gd name="connsiteX8" fmla="*/ 1536701 w 1879940"/>
                <a:gd name="connsiteY8" fmla="*/ 752724 h 1198191"/>
                <a:gd name="connsiteX9" fmla="*/ 1879601 w 1879940"/>
                <a:gd name="connsiteY9" fmla="*/ 752724 h 1198191"/>
                <a:gd name="connsiteX10" fmla="*/ 1335088 w 1879940"/>
                <a:gd name="connsiteY10" fmla="*/ 1189287 h 1198191"/>
                <a:gd name="connsiteX11" fmla="*/ 111200 w 1879940"/>
                <a:gd name="connsiteY11" fmla="*/ 1189287 h 1198191"/>
                <a:gd name="connsiteX12" fmla="*/ 1588 w 1879940"/>
                <a:gd name="connsiteY12" fmla="*/ 1101700 h 1198191"/>
                <a:gd name="connsiteX13" fmla="*/ 1588 w 1879940"/>
                <a:gd name="connsiteY13" fmla="*/ 93589 h 1198191"/>
                <a:gd name="connsiteX14" fmla="*/ 111200 w 1879940"/>
                <a:gd name="connsiteY14" fmla="*/ 249 h 11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9940" h="1198191">
                  <a:moveTo>
                    <a:pt x="111200" y="249"/>
                  </a:moveTo>
                  <a:lnTo>
                    <a:pt x="1335088" y="248"/>
                  </a:lnTo>
                  <a:cubicBezTo>
                    <a:pt x="1597554" y="0"/>
                    <a:pt x="1877559" y="285999"/>
                    <a:pt x="1879601" y="428874"/>
                  </a:cubicBezTo>
                  <a:lnTo>
                    <a:pt x="1536701" y="428874"/>
                  </a:lnTo>
                  <a:cubicBezTo>
                    <a:pt x="1531608" y="352302"/>
                    <a:pt x="1385797" y="268735"/>
                    <a:pt x="1335088" y="266949"/>
                  </a:cubicBezTo>
                  <a:lnTo>
                    <a:pt x="339726" y="266949"/>
                  </a:lnTo>
                  <a:lnTo>
                    <a:pt x="339726" y="922587"/>
                  </a:lnTo>
                  <a:lnTo>
                    <a:pt x="1335088" y="922587"/>
                  </a:lnTo>
                  <a:cubicBezTo>
                    <a:pt x="1402218" y="905256"/>
                    <a:pt x="1526845" y="819392"/>
                    <a:pt x="1536701" y="752724"/>
                  </a:cubicBezTo>
                  <a:lnTo>
                    <a:pt x="1879601" y="752724"/>
                  </a:lnTo>
                  <a:cubicBezTo>
                    <a:pt x="1879940" y="949838"/>
                    <a:pt x="1540404" y="1185103"/>
                    <a:pt x="1335088" y="1189287"/>
                  </a:cubicBezTo>
                  <a:lnTo>
                    <a:pt x="111200" y="1189287"/>
                  </a:lnTo>
                  <a:cubicBezTo>
                    <a:pt x="107405" y="1198191"/>
                    <a:pt x="3200" y="1140966"/>
                    <a:pt x="1588" y="1101700"/>
                  </a:cubicBezTo>
                  <a:cubicBezTo>
                    <a:pt x="0" y="784200"/>
                    <a:pt x="3176" y="411089"/>
                    <a:pt x="1588" y="93589"/>
                  </a:cubicBezTo>
                  <a:cubicBezTo>
                    <a:pt x="25" y="58036"/>
                    <a:pt x="52934" y="2787"/>
                    <a:pt x="111200" y="2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sp>
          <p:nvSpPr>
            <p:cNvPr id="20" name="手繪多邊形 19"/>
            <p:cNvSpPr/>
            <p:nvPr/>
          </p:nvSpPr>
          <p:spPr>
            <a:xfrm>
              <a:off x="1582208" y="2178050"/>
              <a:ext cx="6164649" cy="4222750"/>
            </a:xfrm>
            <a:custGeom>
              <a:avLst/>
              <a:gdLst>
                <a:gd name="connsiteX0" fmla="*/ 3397250 w 3403600"/>
                <a:gd name="connsiteY0" fmla="*/ 0 h 4248150"/>
                <a:gd name="connsiteX1" fmla="*/ 3397250 w 3403600"/>
                <a:gd name="connsiteY1" fmla="*/ 1219200 h 4248150"/>
                <a:gd name="connsiteX2" fmla="*/ 3397250 w 3403600"/>
                <a:gd name="connsiteY2" fmla="*/ 3028950 h 4248150"/>
                <a:gd name="connsiteX3" fmla="*/ 0 w 3403600"/>
                <a:gd name="connsiteY3" fmla="*/ 3041650 h 4248150"/>
                <a:gd name="connsiteX4" fmla="*/ 6350 w 3403600"/>
                <a:gd name="connsiteY4" fmla="*/ 3956050 h 4248150"/>
                <a:gd name="connsiteX5" fmla="*/ 311150 w 3403600"/>
                <a:gd name="connsiteY5" fmla="*/ 4248150 h 4248150"/>
                <a:gd name="connsiteX6" fmla="*/ 3403600 w 3403600"/>
                <a:gd name="connsiteY6" fmla="*/ 4235450 h 4248150"/>
                <a:gd name="connsiteX7" fmla="*/ 3397250 w 3403600"/>
                <a:gd name="connsiteY7" fmla="*/ 0 h 4248150"/>
                <a:gd name="connsiteX0" fmla="*/ 3397250 w 5433483"/>
                <a:gd name="connsiteY0" fmla="*/ 0 h 4248150"/>
                <a:gd name="connsiteX1" fmla="*/ 3397250 w 5433483"/>
                <a:gd name="connsiteY1" fmla="*/ 1219200 h 4248150"/>
                <a:gd name="connsiteX2" fmla="*/ 3397250 w 5433483"/>
                <a:gd name="connsiteY2" fmla="*/ 3028950 h 4248150"/>
                <a:gd name="connsiteX3" fmla="*/ 0 w 5433483"/>
                <a:gd name="connsiteY3" fmla="*/ 3041650 h 4248150"/>
                <a:gd name="connsiteX4" fmla="*/ 6350 w 5433483"/>
                <a:gd name="connsiteY4" fmla="*/ 3956050 h 4248150"/>
                <a:gd name="connsiteX5" fmla="*/ 311150 w 5433483"/>
                <a:gd name="connsiteY5" fmla="*/ 4248150 h 4248150"/>
                <a:gd name="connsiteX6" fmla="*/ 3403600 w 5433483"/>
                <a:gd name="connsiteY6" fmla="*/ 4235450 h 4248150"/>
                <a:gd name="connsiteX7" fmla="*/ 3397250 w 5433483"/>
                <a:gd name="connsiteY7" fmla="*/ 0 h 4248150"/>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11150 w 5446183"/>
                <a:gd name="connsiteY5" fmla="*/ 424815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6350 w 5446183"/>
                <a:gd name="connsiteY4" fmla="*/ 3956050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97250 w 5446183"/>
                <a:gd name="connsiteY0" fmla="*/ 0 h 4251474"/>
                <a:gd name="connsiteX1" fmla="*/ 3397250 w 5446183"/>
                <a:gd name="connsiteY1" fmla="*/ 1219200 h 4251474"/>
                <a:gd name="connsiteX2" fmla="*/ 3397250 w 5446183"/>
                <a:gd name="connsiteY2" fmla="*/ 3028950 h 4251474"/>
                <a:gd name="connsiteX3" fmla="*/ 0 w 5446183"/>
                <a:gd name="connsiteY3" fmla="*/ 3041650 h 4251474"/>
                <a:gd name="connsiteX4" fmla="*/ 15875 w 5446183"/>
                <a:gd name="connsiteY4" fmla="*/ 3951288 h 4251474"/>
                <a:gd name="connsiteX5" fmla="*/ 320675 w 5446183"/>
                <a:gd name="connsiteY5" fmla="*/ 4241800 h 4251474"/>
                <a:gd name="connsiteX6" fmla="*/ 3416300 w 5446183"/>
                <a:gd name="connsiteY6" fmla="*/ 4241800 h 4251474"/>
                <a:gd name="connsiteX7" fmla="*/ 3397250 w 5446183"/>
                <a:gd name="connsiteY7" fmla="*/ 0 h 4251474"/>
                <a:gd name="connsiteX0" fmla="*/ 3383492 w 5432425"/>
                <a:gd name="connsiteY0" fmla="*/ 0 h 4251474"/>
                <a:gd name="connsiteX1" fmla="*/ 3383492 w 5432425"/>
                <a:gd name="connsiteY1" fmla="*/ 1219200 h 4251474"/>
                <a:gd name="connsiteX2" fmla="*/ 3383492 w 5432425"/>
                <a:gd name="connsiteY2" fmla="*/ 3028950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383492 w 5432425"/>
                <a:gd name="connsiteY1" fmla="*/ 1219200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383492 w 5432425"/>
                <a:gd name="connsiteY0" fmla="*/ 0 h 4251474"/>
                <a:gd name="connsiteX1" fmla="*/ 3402542 w 5432425"/>
                <a:gd name="connsiteY1" fmla="*/ 1208088 h 4251474"/>
                <a:gd name="connsiteX2" fmla="*/ 3402542 w 5432425"/>
                <a:gd name="connsiteY2" fmla="*/ 3052763 h 4251474"/>
                <a:gd name="connsiteX3" fmla="*/ 2117 w 5432425"/>
                <a:gd name="connsiteY3" fmla="*/ 3052763 h 4251474"/>
                <a:gd name="connsiteX4" fmla="*/ 2117 w 5432425"/>
                <a:gd name="connsiteY4" fmla="*/ 3951288 h 4251474"/>
                <a:gd name="connsiteX5" fmla="*/ 306917 w 5432425"/>
                <a:gd name="connsiteY5" fmla="*/ 4241800 h 4251474"/>
                <a:gd name="connsiteX6" fmla="*/ 3402542 w 5432425"/>
                <a:gd name="connsiteY6" fmla="*/ 4241800 h 4251474"/>
                <a:gd name="connsiteX7" fmla="*/ 3383492 w 5432425"/>
                <a:gd name="connsiteY7" fmla="*/ 0 h 4251474"/>
                <a:gd name="connsiteX0" fmla="*/ 3402542 w 5432425"/>
                <a:gd name="connsiteY0" fmla="*/ 0 h 4232424"/>
                <a:gd name="connsiteX1" fmla="*/ 3402542 w 5432425"/>
                <a:gd name="connsiteY1" fmla="*/ 1189038 h 4232424"/>
                <a:gd name="connsiteX2" fmla="*/ 3402542 w 5432425"/>
                <a:gd name="connsiteY2" fmla="*/ 3033713 h 4232424"/>
                <a:gd name="connsiteX3" fmla="*/ 2117 w 5432425"/>
                <a:gd name="connsiteY3" fmla="*/ 3033713 h 4232424"/>
                <a:gd name="connsiteX4" fmla="*/ 2117 w 5432425"/>
                <a:gd name="connsiteY4" fmla="*/ 3932238 h 4232424"/>
                <a:gd name="connsiteX5" fmla="*/ 306917 w 5432425"/>
                <a:gd name="connsiteY5" fmla="*/ 4222750 h 4232424"/>
                <a:gd name="connsiteX6" fmla="*/ 3402542 w 5432425"/>
                <a:gd name="connsiteY6" fmla="*/ 4222750 h 4232424"/>
                <a:gd name="connsiteX7" fmla="*/ 3402542 w 5432425"/>
                <a:gd name="connsiteY7" fmla="*/ 0 h 4232424"/>
                <a:gd name="connsiteX0" fmla="*/ 3402542 w 6478059"/>
                <a:gd name="connsiteY0" fmla="*/ 0 h 4232424"/>
                <a:gd name="connsiteX1" fmla="*/ 3402542 w 6478059"/>
                <a:gd name="connsiteY1" fmla="*/ 1189038 h 4232424"/>
                <a:gd name="connsiteX2" fmla="*/ 3402542 w 6478059"/>
                <a:gd name="connsiteY2" fmla="*/ 3033713 h 4232424"/>
                <a:gd name="connsiteX3" fmla="*/ 2117 w 6478059"/>
                <a:gd name="connsiteY3" fmla="*/ 3033713 h 4232424"/>
                <a:gd name="connsiteX4" fmla="*/ 2117 w 6478059"/>
                <a:gd name="connsiteY4" fmla="*/ 3932238 h 4232424"/>
                <a:gd name="connsiteX5" fmla="*/ 306917 w 6478059"/>
                <a:gd name="connsiteY5" fmla="*/ 4222750 h 4232424"/>
                <a:gd name="connsiteX6" fmla="*/ 3402542 w 6478059"/>
                <a:gd name="connsiteY6" fmla="*/ 4222750 h 4232424"/>
                <a:gd name="connsiteX7" fmla="*/ 3402542 w 6478059"/>
                <a:gd name="connsiteY7" fmla="*/ 0 h 4232424"/>
                <a:gd name="connsiteX0" fmla="*/ 3402542 w 6478059"/>
                <a:gd name="connsiteY0" fmla="*/ 0 h 4251474"/>
                <a:gd name="connsiteX1" fmla="*/ 3402542 w 6478059"/>
                <a:gd name="connsiteY1" fmla="*/ 1189038 h 4251474"/>
                <a:gd name="connsiteX2" fmla="*/ 3402542 w 6478059"/>
                <a:gd name="connsiteY2" fmla="*/ 3033713 h 4251474"/>
                <a:gd name="connsiteX3" fmla="*/ 2117 w 6478059"/>
                <a:gd name="connsiteY3" fmla="*/ 3033713 h 4251474"/>
                <a:gd name="connsiteX4" fmla="*/ 2117 w 6478059"/>
                <a:gd name="connsiteY4" fmla="*/ 3932238 h 4251474"/>
                <a:gd name="connsiteX5" fmla="*/ 306917 w 6478059"/>
                <a:gd name="connsiteY5" fmla="*/ 4222750 h 4251474"/>
                <a:gd name="connsiteX6" fmla="*/ 3402542 w 6478059"/>
                <a:gd name="connsiteY6" fmla="*/ 4222750 h 4251474"/>
                <a:gd name="connsiteX7" fmla="*/ 3402542 w 6478059"/>
                <a:gd name="connsiteY7" fmla="*/ 0 h 4251474"/>
                <a:gd name="connsiteX0" fmla="*/ 3402542 w 6478059"/>
                <a:gd name="connsiteY0" fmla="*/ 0 h 4226074"/>
                <a:gd name="connsiteX1" fmla="*/ 3402542 w 6478059"/>
                <a:gd name="connsiteY1" fmla="*/ 1189038 h 4226074"/>
                <a:gd name="connsiteX2" fmla="*/ 3402542 w 6478059"/>
                <a:gd name="connsiteY2" fmla="*/ 3033713 h 4226074"/>
                <a:gd name="connsiteX3" fmla="*/ 2117 w 6478059"/>
                <a:gd name="connsiteY3" fmla="*/ 3033713 h 4226074"/>
                <a:gd name="connsiteX4" fmla="*/ 2117 w 6478059"/>
                <a:gd name="connsiteY4" fmla="*/ 3932238 h 4226074"/>
                <a:gd name="connsiteX5" fmla="*/ 306917 w 6478059"/>
                <a:gd name="connsiteY5" fmla="*/ 4222750 h 4226074"/>
                <a:gd name="connsiteX6" fmla="*/ 3402542 w 6478059"/>
                <a:gd name="connsiteY6" fmla="*/ 4222750 h 4226074"/>
                <a:gd name="connsiteX7" fmla="*/ 3402542 w 6478059"/>
                <a:gd name="connsiteY7" fmla="*/ 0 h 4226074"/>
                <a:gd name="connsiteX0" fmla="*/ 3402542 w 6207217"/>
                <a:gd name="connsiteY0" fmla="*/ 17016 h 4243090"/>
                <a:gd name="connsiteX1" fmla="*/ 3402542 w 6207217"/>
                <a:gd name="connsiteY1" fmla="*/ 1206054 h 4243090"/>
                <a:gd name="connsiteX2" fmla="*/ 3402542 w 6207217"/>
                <a:gd name="connsiteY2" fmla="*/ 3050729 h 4243090"/>
                <a:gd name="connsiteX3" fmla="*/ 2117 w 6207217"/>
                <a:gd name="connsiteY3" fmla="*/ 3050729 h 4243090"/>
                <a:gd name="connsiteX4" fmla="*/ 2117 w 6207217"/>
                <a:gd name="connsiteY4" fmla="*/ 3949254 h 4243090"/>
                <a:gd name="connsiteX5" fmla="*/ 306917 w 6207217"/>
                <a:gd name="connsiteY5" fmla="*/ 4239766 h 4243090"/>
                <a:gd name="connsiteX6" fmla="*/ 3402542 w 6207217"/>
                <a:gd name="connsiteY6" fmla="*/ 4239766 h 4243090"/>
                <a:gd name="connsiteX7" fmla="*/ 3402542 w 6207217"/>
                <a:gd name="connsiteY7" fmla="*/ 17016 h 4243090"/>
                <a:gd name="connsiteX0" fmla="*/ 3402542 w 6218329"/>
                <a:gd name="connsiteY0" fmla="*/ 4316 h 4230390"/>
                <a:gd name="connsiteX1" fmla="*/ 3402542 w 6218329"/>
                <a:gd name="connsiteY1" fmla="*/ 1193354 h 4230390"/>
                <a:gd name="connsiteX2" fmla="*/ 3402542 w 6218329"/>
                <a:gd name="connsiteY2" fmla="*/ 3038029 h 4230390"/>
                <a:gd name="connsiteX3" fmla="*/ 2117 w 6218329"/>
                <a:gd name="connsiteY3" fmla="*/ 3038029 h 4230390"/>
                <a:gd name="connsiteX4" fmla="*/ 2117 w 6218329"/>
                <a:gd name="connsiteY4" fmla="*/ 3936554 h 4230390"/>
                <a:gd name="connsiteX5" fmla="*/ 306917 w 6218329"/>
                <a:gd name="connsiteY5" fmla="*/ 4227066 h 4230390"/>
                <a:gd name="connsiteX6" fmla="*/ 3402542 w 6218329"/>
                <a:gd name="connsiteY6" fmla="*/ 4227066 h 4230390"/>
                <a:gd name="connsiteX7" fmla="*/ 3402542 w 6218329"/>
                <a:gd name="connsiteY7" fmla="*/ 4316 h 4230390"/>
                <a:gd name="connsiteX0" fmla="*/ 3402542 w 6218329"/>
                <a:gd name="connsiteY0" fmla="*/ 4316 h 4227066"/>
                <a:gd name="connsiteX1" fmla="*/ 3402542 w 6218329"/>
                <a:gd name="connsiteY1" fmla="*/ 1193354 h 4227066"/>
                <a:gd name="connsiteX2" fmla="*/ 3402542 w 6218329"/>
                <a:gd name="connsiteY2" fmla="*/ 3038029 h 4227066"/>
                <a:gd name="connsiteX3" fmla="*/ 2117 w 6218329"/>
                <a:gd name="connsiteY3" fmla="*/ 3038029 h 4227066"/>
                <a:gd name="connsiteX4" fmla="*/ 2117 w 6218329"/>
                <a:gd name="connsiteY4" fmla="*/ 3936554 h 4227066"/>
                <a:gd name="connsiteX5" fmla="*/ 306917 w 6218329"/>
                <a:gd name="connsiteY5" fmla="*/ 4227066 h 4227066"/>
                <a:gd name="connsiteX6" fmla="*/ 3402542 w 6218329"/>
                <a:gd name="connsiteY6" fmla="*/ 4227066 h 4227066"/>
                <a:gd name="connsiteX7" fmla="*/ 3402542 w 6218329"/>
                <a:gd name="connsiteY7" fmla="*/ 4316 h 4227066"/>
                <a:gd name="connsiteX0" fmla="*/ 3402542 w 6218329"/>
                <a:gd name="connsiteY0" fmla="*/ 4316 h 4227066"/>
                <a:gd name="connsiteX1" fmla="*/ 3402542 w 6218329"/>
                <a:gd name="connsiteY1" fmla="*/ 1193354 h 4227066"/>
                <a:gd name="connsiteX2" fmla="*/ 3402542 w 6218329"/>
                <a:gd name="connsiteY2" fmla="*/ 3038029 h 4227066"/>
                <a:gd name="connsiteX3" fmla="*/ 2117 w 6218329"/>
                <a:gd name="connsiteY3" fmla="*/ 3038029 h 4227066"/>
                <a:gd name="connsiteX4" fmla="*/ 2117 w 6218329"/>
                <a:gd name="connsiteY4" fmla="*/ 3936554 h 4227066"/>
                <a:gd name="connsiteX5" fmla="*/ 306917 w 6218329"/>
                <a:gd name="connsiteY5" fmla="*/ 4227066 h 4227066"/>
                <a:gd name="connsiteX6" fmla="*/ 3402542 w 6218329"/>
                <a:gd name="connsiteY6" fmla="*/ 4227066 h 4227066"/>
                <a:gd name="connsiteX7" fmla="*/ 3402542 w 6218329"/>
                <a:gd name="connsiteY7" fmla="*/ 4316 h 4227066"/>
                <a:gd name="connsiteX0" fmla="*/ 3402542 w 6115141"/>
                <a:gd name="connsiteY0" fmla="*/ 0 h 4222750"/>
                <a:gd name="connsiteX1" fmla="*/ 3402542 w 6115141"/>
                <a:gd name="connsiteY1" fmla="*/ 1189038 h 4222750"/>
                <a:gd name="connsiteX2" fmla="*/ 3402542 w 6115141"/>
                <a:gd name="connsiteY2" fmla="*/ 3033713 h 4222750"/>
                <a:gd name="connsiteX3" fmla="*/ 2117 w 6115141"/>
                <a:gd name="connsiteY3" fmla="*/ 3033713 h 4222750"/>
                <a:gd name="connsiteX4" fmla="*/ 2117 w 6115141"/>
                <a:gd name="connsiteY4" fmla="*/ 3932238 h 4222750"/>
                <a:gd name="connsiteX5" fmla="*/ 306917 w 6115141"/>
                <a:gd name="connsiteY5" fmla="*/ 4222750 h 4222750"/>
                <a:gd name="connsiteX6" fmla="*/ 3402542 w 6115141"/>
                <a:gd name="connsiteY6" fmla="*/ 4222750 h 4222750"/>
                <a:gd name="connsiteX7" fmla="*/ 3402542 w 6115141"/>
                <a:gd name="connsiteY7" fmla="*/ 0 h 4222750"/>
                <a:gd name="connsiteX0" fmla="*/ 3402542 w 6102739"/>
                <a:gd name="connsiteY0" fmla="*/ 0 h 4222750"/>
                <a:gd name="connsiteX1" fmla="*/ 3402542 w 6102739"/>
                <a:gd name="connsiteY1" fmla="*/ 1189038 h 4222750"/>
                <a:gd name="connsiteX2" fmla="*/ 3402542 w 6102739"/>
                <a:gd name="connsiteY2" fmla="*/ 3033713 h 4222750"/>
                <a:gd name="connsiteX3" fmla="*/ 2117 w 6102739"/>
                <a:gd name="connsiteY3" fmla="*/ 3033713 h 4222750"/>
                <a:gd name="connsiteX4" fmla="*/ 2117 w 6102739"/>
                <a:gd name="connsiteY4" fmla="*/ 3932238 h 4222750"/>
                <a:gd name="connsiteX5" fmla="*/ 306917 w 6102739"/>
                <a:gd name="connsiteY5" fmla="*/ 4222750 h 4222750"/>
                <a:gd name="connsiteX6" fmla="*/ 3402542 w 6102739"/>
                <a:gd name="connsiteY6" fmla="*/ 4222750 h 4222750"/>
                <a:gd name="connsiteX7" fmla="*/ 3402542 w 6102739"/>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193226"/>
                <a:gd name="connsiteY0" fmla="*/ 0 h 4222750"/>
                <a:gd name="connsiteX1" fmla="*/ 3402542 w 6193226"/>
                <a:gd name="connsiteY1" fmla="*/ 1189038 h 4222750"/>
                <a:gd name="connsiteX2" fmla="*/ 3402542 w 6193226"/>
                <a:gd name="connsiteY2" fmla="*/ 3033713 h 4222750"/>
                <a:gd name="connsiteX3" fmla="*/ 2117 w 6193226"/>
                <a:gd name="connsiteY3" fmla="*/ 3033713 h 4222750"/>
                <a:gd name="connsiteX4" fmla="*/ 2117 w 6193226"/>
                <a:gd name="connsiteY4" fmla="*/ 3932238 h 4222750"/>
                <a:gd name="connsiteX5" fmla="*/ 306917 w 6193226"/>
                <a:gd name="connsiteY5" fmla="*/ 4222750 h 4222750"/>
                <a:gd name="connsiteX6" fmla="*/ 3402542 w 6193226"/>
                <a:gd name="connsiteY6" fmla="*/ 4222750 h 4222750"/>
                <a:gd name="connsiteX7" fmla="*/ 3402542 w 6193226"/>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071591"/>
                <a:gd name="connsiteY0" fmla="*/ 0 h 4222750"/>
                <a:gd name="connsiteX1" fmla="*/ 3402542 w 6071591"/>
                <a:gd name="connsiteY1" fmla="*/ 1189038 h 4222750"/>
                <a:gd name="connsiteX2" fmla="*/ 3402542 w 6071591"/>
                <a:gd name="connsiteY2" fmla="*/ 3033713 h 4222750"/>
                <a:gd name="connsiteX3" fmla="*/ 2117 w 6071591"/>
                <a:gd name="connsiteY3" fmla="*/ 3033713 h 4222750"/>
                <a:gd name="connsiteX4" fmla="*/ 2117 w 6071591"/>
                <a:gd name="connsiteY4" fmla="*/ 3932238 h 4222750"/>
                <a:gd name="connsiteX5" fmla="*/ 306917 w 6071591"/>
                <a:gd name="connsiteY5" fmla="*/ 4222750 h 4222750"/>
                <a:gd name="connsiteX6" fmla="*/ 3402542 w 6071591"/>
                <a:gd name="connsiteY6" fmla="*/ 4222750 h 4222750"/>
                <a:gd name="connsiteX7" fmla="*/ 3402542 w 6071591"/>
                <a:gd name="connsiteY7" fmla="*/ 0 h 4222750"/>
                <a:gd name="connsiteX0" fmla="*/ 3402542 w 6164649"/>
                <a:gd name="connsiteY0" fmla="*/ 0 h 4222750"/>
                <a:gd name="connsiteX1" fmla="*/ 3402542 w 6164649"/>
                <a:gd name="connsiteY1" fmla="*/ 1189038 h 4222750"/>
                <a:gd name="connsiteX2" fmla="*/ 3402542 w 6164649"/>
                <a:gd name="connsiteY2" fmla="*/ 3033713 h 4222750"/>
                <a:gd name="connsiteX3" fmla="*/ 2117 w 6164649"/>
                <a:gd name="connsiteY3" fmla="*/ 3033713 h 4222750"/>
                <a:gd name="connsiteX4" fmla="*/ 2117 w 6164649"/>
                <a:gd name="connsiteY4" fmla="*/ 3932238 h 4222750"/>
                <a:gd name="connsiteX5" fmla="*/ 306917 w 6164649"/>
                <a:gd name="connsiteY5" fmla="*/ 4222750 h 4222750"/>
                <a:gd name="connsiteX6" fmla="*/ 3402542 w 6164649"/>
                <a:gd name="connsiteY6" fmla="*/ 4222750 h 4222750"/>
                <a:gd name="connsiteX7" fmla="*/ 3402542 w 6164649"/>
                <a:gd name="connsiteY7" fmla="*/ 0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4649" h="4222750">
                  <a:moveTo>
                    <a:pt x="3402542" y="0"/>
                  </a:moveTo>
                  <a:lnTo>
                    <a:pt x="3402542" y="1189038"/>
                  </a:lnTo>
                  <a:cubicBezTo>
                    <a:pt x="4621296" y="1166812"/>
                    <a:pt x="4573770" y="3040061"/>
                    <a:pt x="3402542" y="3033713"/>
                  </a:cubicBezTo>
                  <a:lnTo>
                    <a:pt x="2117" y="3033713"/>
                  </a:lnTo>
                  <a:cubicBezTo>
                    <a:pt x="4234" y="3338513"/>
                    <a:pt x="0" y="3627438"/>
                    <a:pt x="2117" y="3932238"/>
                  </a:cubicBezTo>
                  <a:cubicBezTo>
                    <a:pt x="12237" y="4081414"/>
                    <a:pt x="133904" y="4212630"/>
                    <a:pt x="306917" y="4222750"/>
                  </a:cubicBezTo>
                  <a:lnTo>
                    <a:pt x="3402542" y="4222750"/>
                  </a:lnTo>
                  <a:cubicBezTo>
                    <a:pt x="6071591" y="4213374"/>
                    <a:pt x="6164649" y="2034"/>
                    <a:pt x="34025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a:latin typeface="Times New Roman" pitchFamily="18" charset="0"/>
                <a:ea typeface="標楷體" pitchFamily="65" charset="-120"/>
                <a:cs typeface="Times New Roman" pitchFamily="18" charset="0"/>
              </a:endParaRPr>
            </a:p>
          </p:txBody>
        </p:sp>
      </p:grpSp>
      <p:sp>
        <p:nvSpPr>
          <p:cNvPr id="21" name="文字方塊 20"/>
          <p:cNvSpPr txBox="1"/>
          <p:nvPr userDrawn="1"/>
        </p:nvSpPr>
        <p:spPr>
          <a:xfrm>
            <a:off x="360363" y="6678613"/>
            <a:ext cx="4032250" cy="179387"/>
          </a:xfrm>
          <a:prstGeom prst="rect">
            <a:avLst/>
          </a:prstGeom>
          <a:noFill/>
        </p:spPr>
        <p:txBody>
          <a:bodyPr wrap="none" lIns="0" tIns="0" rIns="0" bIns="0" anchor="ctr"/>
          <a:lstStyle/>
          <a:p>
            <a:pPr fontAlgn="auto">
              <a:spcBef>
                <a:spcPts val="0"/>
              </a:spcBef>
              <a:spcAft>
                <a:spcPts val="0"/>
              </a:spcAft>
              <a:defRPr/>
            </a:pPr>
            <a:r>
              <a:rPr kumimoji="0" lang="zh-TW" altLang="en-US" sz="1000" b="1" dirty="0">
                <a:solidFill>
                  <a:schemeClr val="bg1">
                    <a:lumMod val="75000"/>
                  </a:schemeClr>
                </a:solidFill>
                <a:latin typeface="Times New Roman" pitchFamily="18" charset="0"/>
                <a:ea typeface="標楷體" pitchFamily="65" charset="-120"/>
                <a:cs typeface="Times New Roman" pitchFamily="18" charset="0"/>
              </a:rPr>
              <a:t>捷運汐止東湖線路線規劃及沿線周邊土地整體開發計畫　基本設計、專案管理暨相關委託技術服務案</a:t>
            </a:r>
          </a:p>
        </p:txBody>
      </p:sp>
      <p:sp>
        <p:nvSpPr>
          <p:cNvPr id="24" name="文字方塊 23"/>
          <p:cNvSpPr txBox="1"/>
          <p:nvPr userDrawn="1"/>
        </p:nvSpPr>
        <p:spPr>
          <a:xfrm>
            <a:off x="0" y="5553075"/>
            <a:ext cx="358775" cy="971550"/>
          </a:xfrm>
          <a:prstGeom prst="rect">
            <a:avLst/>
          </a:prstGeom>
          <a:noFill/>
        </p:spPr>
        <p:txBody>
          <a:bodyPr vert="eaVert" wrap="none" lIns="0" rIns="0" anchor="ctr"/>
          <a:lstStyle/>
          <a:p>
            <a:pPr algn="ctr" fontAlgn="auto">
              <a:spcBef>
                <a:spcPts val="0"/>
              </a:spcBef>
              <a:spcAft>
                <a:spcPts val="0"/>
              </a:spcAft>
              <a:defRPr/>
            </a:pPr>
            <a:r>
              <a:rPr kumimoji="0" lang="zh-TW" altLang="en-US" sz="1600" b="1" dirty="0">
                <a:solidFill>
                  <a:schemeClr val="bg1">
                    <a:lumMod val="75000"/>
                  </a:schemeClr>
                </a:solidFill>
                <a:latin typeface="Times New Roman" pitchFamily="18" charset="0"/>
                <a:ea typeface="標楷體" pitchFamily="65" charset="-120"/>
                <a:cs typeface="Times New Roman" pitchFamily="18" charset="0"/>
              </a:rPr>
              <a:t>汐東捷運</a:t>
            </a:r>
            <a:endParaRPr kumimoji="0" lang="en-US" altLang="zh-TW" sz="1600" b="1" dirty="0">
              <a:solidFill>
                <a:schemeClr val="bg1">
                  <a:lumMod val="75000"/>
                </a:schemeClr>
              </a:solidFill>
              <a:latin typeface="Times New Roman" pitchFamily="18" charset="0"/>
              <a:ea typeface="標楷體" pitchFamily="65" charset="-12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Lst>
  <p:hf hdr="0" ftr="0" dt="0"/>
  <p:txStyles>
    <p:titleStyle>
      <a:lvl1pPr algn="l" rtl="0" eaLnBrk="0" fontAlgn="base" hangingPunct="0">
        <a:spcBef>
          <a:spcPct val="0"/>
        </a:spcBef>
        <a:spcAft>
          <a:spcPct val="0"/>
        </a:spcAft>
        <a:defRPr lang="zh-TW" altLang="en-US" sz="3200" b="1" kern="1200" dirty="0">
          <a:solidFill>
            <a:srgbClr val="FFFF00"/>
          </a:solidFill>
          <a:latin typeface="Times New Roman" pitchFamily="18" charset="0"/>
          <a:ea typeface="標楷體" pitchFamily="65" charset="-120"/>
          <a:cs typeface="Times New Roman" pitchFamily="18" charset="0"/>
        </a:defRPr>
      </a:lvl1pPr>
      <a:lvl2pPr algn="l" rtl="0" eaLnBrk="0" fontAlgn="base" hangingPunct="0">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2pPr>
      <a:lvl3pPr algn="l" rtl="0" eaLnBrk="0" fontAlgn="base" hangingPunct="0">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3pPr>
      <a:lvl4pPr algn="l" rtl="0" eaLnBrk="0" fontAlgn="base" hangingPunct="0">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4pPr>
      <a:lvl5pPr algn="l" rtl="0" eaLnBrk="0" fontAlgn="base" hangingPunct="0">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5pPr>
      <a:lvl6pPr marL="457200" algn="l" rtl="0" fontAlgn="base">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6pPr>
      <a:lvl7pPr marL="914400" algn="l" rtl="0" fontAlgn="base">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7pPr>
      <a:lvl8pPr marL="1371600" algn="l" rtl="0" fontAlgn="base">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8pPr>
      <a:lvl9pPr marL="1828800" algn="l" rtl="0" fontAlgn="base">
        <a:spcBef>
          <a:spcPct val="0"/>
        </a:spcBef>
        <a:spcAft>
          <a:spcPct val="0"/>
        </a:spcAft>
        <a:defRPr sz="3200" b="1">
          <a:solidFill>
            <a:srgbClr val="FFFF00"/>
          </a:solidFill>
          <a:latin typeface="Times New Roman" pitchFamily="18" charset="0"/>
          <a:ea typeface="標楷體" pitchFamily="65" charset="-120"/>
          <a:cs typeface="Times New Roman" pitchFamily="18" charset="0"/>
        </a:defRPr>
      </a:lvl9pPr>
    </p:titleStyle>
    <p:bodyStyle>
      <a:lvl1pPr marL="361950" indent="-361950" algn="l" rtl="0" eaLnBrk="0" fontAlgn="base" hangingPunct="0">
        <a:lnSpc>
          <a:spcPct val="110000"/>
        </a:lnSpc>
        <a:spcBef>
          <a:spcPts val="300"/>
        </a:spcBef>
        <a:spcAft>
          <a:spcPts val="300"/>
        </a:spcAft>
        <a:buClr>
          <a:schemeClr val="bg1"/>
        </a:buClr>
        <a:buSzPct val="90000"/>
        <a:buFont typeface="Wingdings" pitchFamily="2" charset="2"/>
        <a:buChar char="n"/>
        <a:defRPr lang="zh-TW" altLang="en-US" sz="2800" b="1" kern="1200" dirty="0">
          <a:ln w="9525">
            <a:noFill/>
            <a:prstDash val="solid"/>
          </a:ln>
          <a:solidFill>
            <a:schemeClr val="bg1"/>
          </a:solidFill>
          <a:latin typeface="Times New Roman" pitchFamily="18" charset="0"/>
          <a:ea typeface="標楷體" pitchFamily="65" charset="-120"/>
          <a:cs typeface="Times New Roman" pitchFamily="18" charset="0"/>
        </a:defRPr>
      </a:lvl1pPr>
      <a:lvl2pPr marL="714375" indent="-352425" algn="l" rtl="0" eaLnBrk="0" fontAlgn="base" hangingPunct="0">
        <a:lnSpc>
          <a:spcPct val="110000"/>
        </a:lnSpc>
        <a:spcBef>
          <a:spcPts val="300"/>
        </a:spcBef>
        <a:spcAft>
          <a:spcPts val="300"/>
        </a:spcAft>
        <a:buSzPct val="90000"/>
        <a:buFont typeface="Wingdings" pitchFamily="2" charset="2"/>
        <a:buChar char="u"/>
        <a:defRPr lang="zh-TW" altLang="en-US" sz="2400" b="1" kern="1200" dirty="0">
          <a:ln w="9525">
            <a:noFill/>
            <a:prstDash val="solid"/>
          </a:ln>
          <a:solidFill>
            <a:srgbClr val="E6B9B8"/>
          </a:solidFill>
          <a:latin typeface="Times New Roman" pitchFamily="18" charset="0"/>
          <a:ea typeface="標楷體" pitchFamily="65" charset="-120"/>
          <a:cs typeface="Times New Roman" pitchFamily="18" charset="0"/>
        </a:defRPr>
      </a:lvl2pPr>
      <a:lvl3pPr marL="990600" indent="-276225" algn="l" rtl="0" eaLnBrk="0" fontAlgn="base" hangingPunct="0">
        <a:lnSpc>
          <a:spcPct val="110000"/>
        </a:lnSpc>
        <a:spcBef>
          <a:spcPts val="300"/>
        </a:spcBef>
        <a:spcAft>
          <a:spcPts val="300"/>
        </a:spcAft>
        <a:buSzPct val="90000"/>
        <a:buBlip>
          <a:blip r:embed="rId6"/>
        </a:buBlip>
        <a:defRPr lang="zh-TW" altLang="en-US" sz="2000" b="1" kern="1200" dirty="0">
          <a:ln w="9525">
            <a:noFill/>
            <a:prstDash val="solid"/>
          </a:ln>
          <a:solidFill>
            <a:srgbClr val="660033"/>
          </a:solidFill>
          <a:latin typeface="Times New Roman" pitchFamily="18" charset="0"/>
          <a:ea typeface="標楷體" pitchFamily="65" charset="-120"/>
          <a:cs typeface="Times New Roman" pitchFamily="18" charset="0"/>
        </a:defRPr>
      </a:lvl3pPr>
      <a:lvl4pPr marL="1252538" indent="-269875" algn="l" rtl="0" eaLnBrk="0" fontAlgn="base" hangingPunct="0">
        <a:lnSpc>
          <a:spcPct val="110000"/>
        </a:lnSpc>
        <a:spcBef>
          <a:spcPts val="300"/>
        </a:spcBef>
        <a:spcAft>
          <a:spcPts val="300"/>
        </a:spcAft>
        <a:buFont typeface="Arial" charset="0"/>
        <a:buChar char="–"/>
        <a:defRPr sz="2000" b="1" kern="1200">
          <a:solidFill>
            <a:srgbClr val="403152"/>
          </a:solidFill>
          <a:latin typeface="Times New Roman" pitchFamily="18" charset="0"/>
          <a:ea typeface="標楷體" pitchFamily="65" charset="-120"/>
          <a:cs typeface="Times New Roman" pitchFamily="18" charset="0"/>
        </a:defRPr>
      </a:lvl4pPr>
      <a:lvl5pPr marL="1524000" indent="-271463" algn="l" rtl="0" eaLnBrk="0" fontAlgn="base" hangingPunct="0">
        <a:lnSpc>
          <a:spcPct val="110000"/>
        </a:lnSpc>
        <a:spcBef>
          <a:spcPts val="300"/>
        </a:spcBef>
        <a:spcAft>
          <a:spcPts val="300"/>
        </a:spcAft>
        <a:buFont typeface="Arial" charset="0"/>
        <a:buChar char="»"/>
        <a:defRPr sz="2000" b="1"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82D8358-9538-4E6B-8AA7-E439976DAF80}" type="datetimeFigureOut">
              <a:rPr lang="zh-TW" altLang="en-US"/>
              <a:pPr>
                <a:defRPr/>
              </a:pPr>
              <a:t>2023/1/31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744593A-C5C6-4A0A-BC05-B98113D698DA}" type="slidenum">
              <a:rPr lang="zh-TW" altLang="en-US"/>
              <a:pPr>
                <a:defRPr/>
              </a:pPr>
              <a:t>‹#›</a:t>
            </a:fld>
            <a:endParaRPr lang="zh-TW" altLang="en-US"/>
          </a:p>
        </p:txBody>
      </p:sp>
      <p:pic>
        <p:nvPicPr>
          <p:cNvPr id="2055" name="圖片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sp>
        <p:nvSpPr>
          <p:cNvPr id="9" name="標題 1"/>
          <p:cNvSpPr txBox="1">
            <a:spLocks/>
          </p:cNvSpPr>
          <p:nvPr userDrawn="1"/>
        </p:nvSpPr>
        <p:spPr>
          <a:xfrm>
            <a:off x="0" y="3153103"/>
            <a:ext cx="9144000" cy="1751857"/>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hangingPunct="1"/>
            <a:r>
              <a:rPr kumimoji="0" lang="zh-TW" altLang="en-US" spc="500" dirty="0">
                <a:latin typeface="華康超明體" panose="02020C09000000000000" pitchFamily="49" charset="-120"/>
                <a:ea typeface="華康超明體" panose="02020C09000000000000" pitchFamily="49" charset="-120"/>
              </a:rPr>
              <a:t>簡報結束   敬請指教</a:t>
            </a:r>
          </a:p>
        </p:txBody>
      </p:sp>
    </p:spTree>
    <p:extLst>
      <p:ext uri="{BB962C8B-B14F-4D97-AF65-F5344CB8AC3E}">
        <p14:creationId xmlns:p14="http://schemas.microsoft.com/office/powerpoint/2010/main" xmlns="" val="885835306"/>
      </p:ext>
    </p:extLst>
  </p:cSld>
  <p:clrMap bg1="lt1" tx1="dk1" bg2="lt2" tx2="dk2" accent1="accent1" accent2="accent2" accent3="accent3" accent4="accent4" accent5="accent5" accent6="accent6" hlink="hlink" folHlink="folHlink"/>
  <p:sldLayoutIdLst>
    <p:sldLayoutId id="214748398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3431155"/>
            <a:ext cx="9144000" cy="3426845"/>
            <a:chOff x="-2767781" y="6126621"/>
            <a:chExt cx="17811136" cy="6674979"/>
          </a:xfrm>
        </p:grpSpPr>
        <p:pic>
          <p:nvPicPr>
            <p:cNvPr id="4" name="圖片 3"/>
            <p:cNvPicPr>
              <a:picLocks noChangeAspect="1"/>
            </p:cNvPicPr>
            <p:nvPr/>
          </p:nvPicPr>
          <p:blipFill rotWithShape="1">
            <a:blip r:embed="rId2" cstate="print"/>
            <a:srcRect l="1130" r="565" b="589"/>
            <a:stretch/>
          </p:blipFill>
          <p:spPr>
            <a:xfrm>
              <a:off x="3008671" y="6126621"/>
              <a:ext cx="12034684" cy="6674979"/>
            </a:xfrm>
            <a:prstGeom prst="rect">
              <a:avLst/>
            </a:prstGeom>
          </p:spPr>
        </p:pic>
        <p:pic>
          <p:nvPicPr>
            <p:cNvPr id="7" name="圖片 6"/>
            <p:cNvPicPr>
              <a:picLocks noChangeAspect="1"/>
            </p:cNvPicPr>
            <p:nvPr/>
          </p:nvPicPr>
          <p:blipFill rotWithShape="1">
            <a:blip r:embed="rId2" cstate="print"/>
            <a:srcRect l="1130" r="51685" b="589"/>
            <a:stretch/>
          </p:blipFill>
          <p:spPr>
            <a:xfrm>
              <a:off x="-2767781" y="6126621"/>
              <a:ext cx="5776452" cy="6674979"/>
            </a:xfrm>
            <a:prstGeom prst="rect">
              <a:avLst/>
            </a:prstGeom>
          </p:spPr>
        </p:pic>
      </p:grpSp>
      <p:sp>
        <p:nvSpPr>
          <p:cNvPr id="3" name="矩形 2"/>
          <p:cNvSpPr/>
          <p:nvPr/>
        </p:nvSpPr>
        <p:spPr>
          <a:xfrm>
            <a:off x="1" y="2965617"/>
            <a:ext cx="9144000" cy="38923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rtlCol="0" anchor="ctr"/>
          <a:lstStyle/>
          <a:p>
            <a:pPr algn="ctr"/>
            <a:r>
              <a:rPr lang="en-US" altLang="zh-TW" dirty="0"/>
              <a:t>50</a:t>
            </a:r>
          </a:p>
          <a:p>
            <a:pPr algn="ctr"/>
            <a:endParaRPr lang="zh-TW" altLang="en-US" dirty="0"/>
          </a:p>
        </p:txBody>
      </p:sp>
      <p:sp>
        <p:nvSpPr>
          <p:cNvPr id="5" name="文字方塊 4"/>
          <p:cNvSpPr txBox="1"/>
          <p:nvPr/>
        </p:nvSpPr>
        <p:spPr>
          <a:xfrm>
            <a:off x="1" y="1173547"/>
            <a:ext cx="9144000" cy="2542453"/>
          </a:xfrm>
          <a:prstGeom prst="rect">
            <a:avLst/>
          </a:prstGeom>
          <a:noFill/>
        </p:spPr>
        <p:txBody>
          <a:bodyPr wrap="square" lIns="48984" tIns="24492" rIns="48984" bIns="24492" rtlCol="0">
            <a:spAutoFit/>
          </a:bodyPr>
          <a:lstStyle/>
          <a:p>
            <a:pPr algn="ctr"/>
            <a:r>
              <a:rPr lang="zh-TW" altLang="en-US" sz="5400" b="1" dirty="0">
                <a:ln w="19050">
                  <a:noFill/>
                  <a:prstDash val="solid"/>
                </a:ln>
                <a:solidFill>
                  <a:schemeClr val="accent5">
                    <a:lumMod val="75000"/>
                  </a:schemeClr>
                </a:solidFill>
                <a:latin typeface="微軟正黑體" panose="020B0604030504040204" pitchFamily="34" charset="-120"/>
                <a:ea typeface="微軟正黑體" panose="020B0604030504040204" pitchFamily="34" charset="-120"/>
              </a:rPr>
              <a:t>汐東捷運</a:t>
            </a:r>
            <a:endParaRPr lang="en-US" altLang="zh-TW" sz="5400" b="1" dirty="0">
              <a:ln w="19050">
                <a:noFill/>
                <a:prstDash val="solid"/>
              </a:ln>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5400" b="1" dirty="0">
                <a:ln w="19050">
                  <a:noFill/>
                  <a:prstDash val="solid"/>
                </a:ln>
                <a:solidFill>
                  <a:schemeClr val="accent5">
                    <a:lumMod val="75000"/>
                  </a:schemeClr>
                </a:solidFill>
                <a:latin typeface="微軟正黑體" panose="020B0604030504040204" pitchFamily="34" charset="-120"/>
                <a:ea typeface="微軟正黑體" panose="020B0604030504040204" pitchFamily="34" charset="-120"/>
              </a:rPr>
              <a:t>機電系統暨軌道工程</a:t>
            </a:r>
            <a:endParaRPr lang="en-US" altLang="zh-TW" sz="5400" b="1" dirty="0">
              <a:ln w="19050">
                <a:noFill/>
                <a:prstDash val="solid"/>
              </a:ln>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5400" b="1" dirty="0">
                <a:ln w="19050">
                  <a:noFill/>
                  <a:prstDash val="solid"/>
                </a:ln>
                <a:solidFill>
                  <a:schemeClr val="accent5">
                    <a:lumMod val="75000"/>
                  </a:schemeClr>
                </a:solidFill>
                <a:latin typeface="微軟正黑體" panose="020B0604030504040204" pitchFamily="34" charset="-120"/>
                <a:ea typeface="微軟正黑體" panose="020B0604030504040204" pitchFamily="34" charset="-120"/>
              </a:rPr>
              <a:t>國產化項目說明會</a:t>
            </a:r>
          </a:p>
        </p:txBody>
      </p:sp>
      <p:sp>
        <p:nvSpPr>
          <p:cNvPr id="9" name="文字方塊 8"/>
          <p:cNvSpPr txBox="1"/>
          <p:nvPr/>
        </p:nvSpPr>
        <p:spPr>
          <a:xfrm>
            <a:off x="992514" y="5296430"/>
            <a:ext cx="6498218" cy="972792"/>
          </a:xfrm>
          <a:prstGeom prst="rect">
            <a:avLst/>
          </a:prstGeom>
          <a:noFill/>
        </p:spPr>
        <p:txBody>
          <a:bodyPr wrap="square" lIns="48984" tIns="24492" rIns="48984" bIns="24492" rtlCol="0">
            <a:spAutoFit/>
          </a:bodyPr>
          <a:lstStyle/>
          <a:p>
            <a:r>
              <a:rPr lang="zh-TW" altLang="en-US"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主辦單位：新北市政府捷運工程局</a:t>
            </a:r>
            <a:endParaRPr lang="en-US" altLang="zh-TW"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r>
              <a:rPr lang="zh-TW" altLang="en-US"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協辦單位：交通部鐵道局</a:t>
            </a:r>
            <a:endParaRPr lang="en-US" altLang="zh-TW"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pPr marL="1275636" indent="-1275636"/>
            <a:r>
              <a:rPr lang="en-US" altLang="zh-TW"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t>
            </a:r>
            <a:r>
              <a:rPr lang="zh-TW" altLang="en-US"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中興工程顧問股份有限公司</a:t>
            </a:r>
            <a:endParaRPr lang="en-US" altLang="zh-TW" sz="2000" b="1" dirty="0">
              <a:solidFill>
                <a:srgbClr val="F57E1B"/>
              </a:solidFill>
              <a:effectLst>
                <a:glow rad="101600">
                  <a:schemeClr val="bg1">
                    <a:alpha val="6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65355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lvl="1"/>
            <a:r>
              <a:rPr lang="zh-TW" altLang="en-US" dirty="0"/>
              <a:t>依據：</a:t>
            </a:r>
            <a:endParaRPr lang="en-US" altLang="zh-TW" dirty="0"/>
          </a:p>
          <a:p>
            <a:pPr lvl="2"/>
            <a:r>
              <a:rPr lang="zh-TW" altLang="en-US" dirty="0"/>
              <a:t>「輕軌系統採購作業指引」附件 </a:t>
            </a:r>
            <a:r>
              <a:rPr lang="en-US" altLang="zh-TW" dirty="0"/>
              <a:t>1</a:t>
            </a:r>
            <a:r>
              <a:rPr lang="zh-TW" altLang="en-US" dirty="0"/>
              <a:t>一、</a:t>
            </a:r>
            <a:r>
              <a:rPr lang="en-US" altLang="zh-TW" dirty="0"/>
              <a:t>3</a:t>
            </a:r>
            <a:r>
              <a:rPr lang="zh-TW" altLang="en-US" dirty="0"/>
              <a:t>、「採購機關應於招標文件內將期程可配合且已完成必須之檢測驗證並有廠商可配合生產之優先發展項目列為</a:t>
            </a:r>
            <a:r>
              <a:rPr lang="zh-TW" altLang="en-US" dirty="0">
                <a:solidFill>
                  <a:srgbClr val="FF0000"/>
                </a:solidFill>
              </a:rPr>
              <a:t>國產化約定項目</a:t>
            </a:r>
            <a:r>
              <a:rPr lang="zh-TW" altLang="en-US" dirty="0"/>
              <a:t>。」</a:t>
            </a:r>
            <a:endParaRPr lang="en-US" altLang="zh-TW" dirty="0"/>
          </a:p>
          <a:p>
            <a:pPr lvl="2"/>
            <a:r>
              <a:rPr lang="zh-TW" altLang="en-US" dirty="0"/>
              <a:t>「輕軌系統採購作業指引」附件 </a:t>
            </a:r>
            <a:r>
              <a:rPr lang="en-US" altLang="zh-TW" dirty="0"/>
              <a:t>1</a:t>
            </a:r>
            <a:r>
              <a:rPr lang="zh-TW" altLang="en-US" dirty="0"/>
              <a:t>一、</a:t>
            </a:r>
            <a:r>
              <a:rPr lang="en-US" altLang="zh-TW" dirty="0"/>
              <a:t>4</a:t>
            </a:r>
            <a:r>
              <a:rPr lang="zh-TW" altLang="en-US" dirty="0"/>
              <a:t>、「國產化</a:t>
            </a:r>
            <a:r>
              <a:rPr lang="zh-TW" altLang="en-US" dirty="0">
                <a:solidFill>
                  <a:srgbClr val="FF0000"/>
                </a:solidFill>
              </a:rPr>
              <a:t>約定項目</a:t>
            </a:r>
            <a:r>
              <a:rPr lang="zh-TW" altLang="en-US" dirty="0"/>
              <a:t>建議依政府採購法第 </a:t>
            </a:r>
            <a:r>
              <a:rPr lang="en-US" altLang="zh-TW" dirty="0"/>
              <a:t>34 </a:t>
            </a:r>
            <a:r>
              <a:rPr lang="zh-TW" altLang="en-US" dirty="0"/>
              <a:t>條第 </a:t>
            </a:r>
            <a:r>
              <a:rPr lang="en-US" altLang="zh-TW" dirty="0"/>
              <a:t>1 </a:t>
            </a:r>
            <a:r>
              <a:rPr lang="zh-TW" altLang="en-US" dirty="0"/>
              <a:t>項但書辦理公開說明或公開徵求廠商提供參考資料之公告，如預先辦理</a:t>
            </a:r>
            <a:r>
              <a:rPr lang="zh-TW" altLang="en-US" dirty="0">
                <a:solidFill>
                  <a:srgbClr val="FF0000"/>
                </a:solidFill>
              </a:rPr>
              <a:t>公開說明會</a:t>
            </a:r>
            <a:r>
              <a:rPr lang="en-US" altLang="zh-TW" dirty="0"/>
              <a:t>(</a:t>
            </a:r>
            <a:r>
              <a:rPr lang="zh-TW" altLang="en-US" dirty="0"/>
              <a:t>說明列為 </a:t>
            </a:r>
            <a:r>
              <a:rPr lang="zh-TW" altLang="en-US" dirty="0">
                <a:solidFill>
                  <a:srgbClr val="FF0000"/>
                </a:solidFill>
              </a:rPr>
              <a:t>約定項目</a:t>
            </a:r>
            <a:r>
              <a:rPr lang="zh-TW" altLang="en-US" dirty="0"/>
              <a:t>之</a:t>
            </a:r>
            <a:r>
              <a:rPr lang="zh-TW" altLang="en-US" dirty="0">
                <a:solidFill>
                  <a:srgbClr val="FF0000"/>
                </a:solidFill>
              </a:rPr>
              <a:t>系統或設備名單、基本規格及功能</a:t>
            </a:r>
            <a:r>
              <a:rPr lang="zh-TW" altLang="en-US" dirty="0"/>
              <a:t>可列為公開之內容</a:t>
            </a:r>
            <a:r>
              <a:rPr lang="en-US" altLang="zh-TW" dirty="0"/>
              <a:t>)</a:t>
            </a:r>
            <a:r>
              <a:rPr lang="zh-TW" altLang="en-US" dirty="0"/>
              <a:t>，其說明會辦理時間原則建議於招標日前 </a:t>
            </a:r>
            <a:r>
              <a:rPr lang="en-US" altLang="zh-TW" dirty="0"/>
              <a:t>1 </a:t>
            </a:r>
            <a:r>
              <a:rPr lang="zh-TW" altLang="en-US" dirty="0"/>
              <a:t>年內召開，讓廠商可進行相關 前置作業</a:t>
            </a:r>
            <a:r>
              <a:rPr lang="en-US" altLang="zh-TW" dirty="0"/>
              <a:t>(</a:t>
            </a:r>
            <a:r>
              <a:rPr lang="zh-TW" altLang="en-US" dirty="0"/>
              <a:t>與研發團隊洽談、自主研發或技轉等</a:t>
            </a:r>
            <a:r>
              <a:rPr lang="en-US" altLang="zh-TW" dirty="0"/>
              <a:t>)</a:t>
            </a:r>
            <a:r>
              <a:rPr lang="zh-TW" altLang="en-US" dirty="0"/>
              <a:t>。 」</a:t>
            </a:r>
            <a:endParaRPr lang="en-US" altLang="zh-TW" dirty="0"/>
          </a:p>
          <a:p>
            <a:pPr lvl="1">
              <a:buNone/>
            </a:pPr>
            <a:endParaRPr lang="en-US" altLang="zh-TW"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endParaRPr lang="zh-TW" altLang="en-US" dirty="0"/>
          </a:p>
        </p:txBody>
      </p:sp>
      <p:sp>
        <p:nvSpPr>
          <p:cNvPr id="3" name="內容版面配置區 2"/>
          <p:cNvSpPr>
            <a:spLocks noGrp="1"/>
          </p:cNvSpPr>
          <p:nvPr>
            <p:ph idx="1"/>
          </p:nvPr>
        </p:nvSpPr>
        <p:spPr/>
        <p:txBody>
          <a:bodyPr/>
          <a:lstStyle/>
          <a:p>
            <a:r>
              <a:rPr lang="zh-TW" altLang="en-US" dirty="0"/>
              <a:t>招標文件</a:t>
            </a:r>
            <a:r>
              <a:rPr lang="zh-TW" altLang="en-US" dirty="0">
                <a:solidFill>
                  <a:srgbClr val="FF0000"/>
                </a:solidFill>
              </a:rPr>
              <a:t>國產化</a:t>
            </a:r>
            <a:r>
              <a:rPr lang="zh-TW" altLang="en-US" dirty="0"/>
              <a:t>規定</a:t>
            </a:r>
            <a:endParaRPr lang="en-US" altLang="zh-TW" dirty="0"/>
          </a:p>
          <a:p>
            <a:pPr lvl="1"/>
            <a:r>
              <a:rPr lang="zh-TW" altLang="en-US" dirty="0"/>
              <a:t>國產化占比</a:t>
            </a:r>
            <a:r>
              <a:rPr lang="en-US" altLang="zh-TW" dirty="0">
                <a:solidFill>
                  <a:srgbClr val="FF0000"/>
                </a:solidFill>
              </a:rPr>
              <a:t>50%</a:t>
            </a:r>
          </a:p>
          <a:p>
            <a:pPr lvl="1"/>
            <a:r>
              <a:rPr lang="zh-TW" altLang="en-US" dirty="0"/>
              <a:t>約定項目：</a:t>
            </a:r>
            <a:endParaRPr lang="en-US" altLang="zh-TW" dirty="0"/>
          </a:p>
          <a:p>
            <a:pPr lvl="2"/>
            <a:r>
              <a:rPr lang="zh-TW" altLang="en-US" dirty="0"/>
              <a:t>轉向架框</a:t>
            </a:r>
            <a:endParaRPr lang="en-US" altLang="zh-TW" dirty="0"/>
          </a:p>
          <a:p>
            <a:pPr lvl="2"/>
            <a:r>
              <a:rPr lang="zh-TW" altLang="en-US" dirty="0"/>
              <a:t>空調與通風系統</a:t>
            </a:r>
            <a:endParaRPr lang="en-US" altLang="zh-TW" dirty="0"/>
          </a:p>
          <a:p>
            <a:pPr lvl="2"/>
            <a:r>
              <a:rPr lang="zh-TW" altLang="en-US" dirty="0"/>
              <a:t>車頭</a:t>
            </a:r>
            <a:r>
              <a:rPr lang="en-US" altLang="zh-TW" dirty="0"/>
              <a:t>FRP</a:t>
            </a:r>
          </a:p>
          <a:p>
            <a:pPr lvl="2"/>
            <a:r>
              <a:rPr lang="zh-TW" altLang="en-US" dirty="0"/>
              <a:t>轉轍器</a:t>
            </a:r>
            <a:endParaRPr lang="en-US" altLang="zh-TW" dirty="0"/>
          </a:p>
          <a:p>
            <a:pPr lvl="2"/>
            <a:r>
              <a:rPr lang="zh-TW" altLang="en-US" dirty="0"/>
              <a:t>集電弓</a:t>
            </a:r>
            <a:endParaRPr lang="en-US" altLang="zh-TW" dirty="0"/>
          </a:p>
          <a:p>
            <a:pPr lvl="2"/>
            <a:r>
              <a:rPr lang="zh-TW" altLang="en-US" dirty="0"/>
              <a:t>車門</a:t>
            </a:r>
            <a:endParaRPr lang="en-US" altLang="zh-TW" dirty="0"/>
          </a:p>
          <a:p>
            <a:pPr lvl="2"/>
            <a:r>
              <a:rPr lang="zh-TW" altLang="en-US" dirty="0"/>
              <a:t>軌道基鈑</a:t>
            </a:r>
            <a:endParaRPr lang="en-US" altLang="zh-TW" dirty="0"/>
          </a:p>
          <a:p>
            <a:pPr lvl="2">
              <a:buNone/>
            </a:pPr>
            <a:r>
              <a:rPr lang="zh-TW" altLang="en-US" dirty="0"/>
              <a:t>共</a:t>
            </a:r>
            <a:r>
              <a:rPr lang="en-US" altLang="zh-TW" dirty="0"/>
              <a:t>7</a:t>
            </a:r>
            <a:r>
              <a:rPr lang="zh-TW" altLang="en-US" dirty="0"/>
              <a:t>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罰則：</a:t>
            </a:r>
            <a:endParaRPr lang="en-US" altLang="zh-TW" dirty="0"/>
          </a:p>
          <a:p>
            <a:pPr lvl="1"/>
            <a:r>
              <a:rPr lang="zh-TW" altLang="en-US" dirty="0"/>
              <a:t>國產化占比</a:t>
            </a:r>
            <a:r>
              <a:rPr lang="en-US" altLang="zh-TW" dirty="0">
                <a:solidFill>
                  <a:srgbClr val="FF0000"/>
                </a:solidFill>
              </a:rPr>
              <a:t>50%</a:t>
            </a:r>
            <a:r>
              <a:rPr lang="zh-TW" altLang="en-US" dirty="0"/>
              <a:t>：</a:t>
            </a:r>
            <a:endParaRPr lang="en-US" altLang="zh-TW" dirty="0"/>
          </a:p>
          <a:p>
            <a:pPr lvl="2"/>
            <a:r>
              <a:rPr lang="zh-TW" altLang="en-US" dirty="0"/>
              <a:t>國產化占比之參考計算方式： 竣工結算時，詳細價目表</a:t>
            </a:r>
            <a:r>
              <a:rPr lang="en-US" altLang="zh-TW" dirty="0"/>
              <a:t>(BOQ)</a:t>
            </a:r>
            <a:r>
              <a:rPr lang="zh-TW" altLang="en-US" dirty="0"/>
              <a:t>中各採計項目已符合原產地屬我國或本採購適用之條約協定國之部分，其金額之總和除以各採計項目金額後，取百分比即為國產化占比</a:t>
            </a:r>
            <a:r>
              <a:rPr lang="en-US" altLang="zh-TW" dirty="0"/>
              <a:t>(%)</a:t>
            </a:r>
            <a:r>
              <a:rPr lang="zh-TW" altLang="en-US" dirty="0"/>
              <a:t>，僅採計直接成本並得納入契約變更追加及擴充部 分，不包含保險、營業稅、安全衛生、環保清潔及代操作維修等相關費 用。 </a:t>
            </a:r>
            <a:r>
              <a:rPr lang="en-US" altLang="zh-TW" dirty="0"/>
              <a:t/>
            </a:r>
            <a:br>
              <a:rPr lang="en-US" altLang="zh-TW" dirty="0"/>
            </a:br>
            <a:r>
              <a:rPr lang="zh-TW" altLang="en-US" dirty="0"/>
              <a:t>「採計項目金額」指機電系統及軌道工程竣工結算時採計項目之契約總金 額。</a:t>
            </a:r>
            <a:endParaRPr lang="en-US" altLang="zh-TW" dirty="0"/>
          </a:p>
          <a:p>
            <a:pPr lvl="2"/>
            <a:r>
              <a:rPr lang="zh-TW" altLang="en-US" dirty="0"/>
              <a:t>若廠商未達成投標時檢附之服務建議書承諾之</a:t>
            </a:r>
            <a:r>
              <a:rPr lang="zh-TW" altLang="en-US" dirty="0">
                <a:solidFill>
                  <a:srgbClr val="FF0000"/>
                </a:solidFill>
              </a:rPr>
              <a:t>國產化占比</a:t>
            </a:r>
            <a:r>
              <a:rPr lang="zh-TW" altLang="en-US" dirty="0"/>
              <a:t>，則依未達成比例計罰，完全未達成時則計罰機電系統及軌道工程之契約價金之 </a:t>
            </a:r>
            <a:r>
              <a:rPr lang="en-US" altLang="zh-TW" dirty="0"/>
              <a:t>% (</a:t>
            </a:r>
            <a:r>
              <a:rPr lang="zh-TW" altLang="en-US" dirty="0"/>
              <a:t>由機關於招標時載明；未載明者，為 </a:t>
            </a:r>
            <a:r>
              <a:rPr lang="en-US" altLang="zh-TW" dirty="0">
                <a:solidFill>
                  <a:srgbClr val="FF0000"/>
                </a:solidFill>
              </a:rPr>
              <a:t>10%</a:t>
            </a:r>
            <a:r>
              <a:rPr lang="en-US" altLang="zh-TW" dirty="0"/>
              <a:t>)</a:t>
            </a:r>
            <a:r>
              <a:rPr lang="zh-TW" altLang="en-US" dirty="0"/>
              <a:t>作為損害賠償額預定性違約金。</a:t>
            </a:r>
            <a:endParaRPr lang="en-US" altLang="zh-TW"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1"/>
            <a:r>
              <a:rPr lang="zh-TW" altLang="en-US" dirty="0"/>
              <a:t>約定項目：</a:t>
            </a:r>
            <a:endParaRPr lang="en-US" altLang="zh-TW" dirty="0"/>
          </a:p>
          <a:p>
            <a:pPr lvl="2"/>
            <a:r>
              <a:rPr lang="zh-TW" altLang="zh-TW" dirty="0"/>
              <a:t>廠商履約過程中如有使用或供應下列材料或產品，其</a:t>
            </a:r>
            <a:r>
              <a:rPr lang="zh-TW" altLang="zh-TW" dirty="0">
                <a:solidFill>
                  <a:srgbClr val="FF0000"/>
                </a:solidFill>
              </a:rPr>
              <a:t>原產地</a:t>
            </a:r>
            <a:r>
              <a:rPr lang="zh-TW" altLang="zh-TW" dirty="0"/>
              <a:t>須屬我國或其他條約或協定國家者</a:t>
            </a:r>
            <a:r>
              <a:rPr lang="zh-TW" altLang="en-US" dirty="0"/>
              <a:t>：</a:t>
            </a:r>
            <a:endParaRPr lang="en-US" altLang="zh-TW" dirty="0"/>
          </a:p>
          <a:p>
            <a:pPr lvl="3"/>
            <a:r>
              <a:rPr lang="zh-TW" altLang="en-US" dirty="0"/>
              <a:t>產品：</a:t>
            </a:r>
            <a:r>
              <a:rPr lang="en-US" altLang="zh-TW" dirty="0"/>
              <a:t>(</a:t>
            </a:r>
            <a:r>
              <a:rPr lang="zh-TW" altLang="en-US" dirty="0">
                <a:solidFill>
                  <a:srgbClr val="FF0000"/>
                </a:solidFill>
              </a:rPr>
              <a:t>約定項目</a:t>
            </a:r>
            <a:r>
              <a:rPr lang="en-US" altLang="zh-TW" dirty="0"/>
              <a:t>)</a:t>
            </a:r>
          </a:p>
          <a:p>
            <a:pPr lvl="2"/>
            <a:r>
              <a:rPr lang="zh-TW" altLang="en-US" dirty="0"/>
              <a:t>廠商應採購我國或本採購適用之條約協定國之履約標的項目或數量，若未於履約中達成，處以該未達項目契約價金之 </a:t>
            </a:r>
            <a:r>
              <a:rPr lang="en-US" altLang="zh-TW" dirty="0"/>
              <a:t>% (</a:t>
            </a:r>
            <a:r>
              <a:rPr lang="zh-TW" altLang="en-US" dirty="0"/>
              <a:t>由機關於招標時載明；未載明者，為 </a:t>
            </a:r>
            <a:r>
              <a:rPr lang="en-US" altLang="zh-TW" dirty="0">
                <a:solidFill>
                  <a:srgbClr val="FF0000"/>
                </a:solidFill>
              </a:rPr>
              <a:t>50%</a:t>
            </a:r>
            <a:r>
              <a:rPr lang="en-US" altLang="zh-TW" dirty="0"/>
              <a:t>)</a:t>
            </a:r>
            <a:r>
              <a:rPr lang="zh-TW" altLang="en-US" dirty="0"/>
              <a:t>作為損害賠償額預定性違約金。</a:t>
            </a:r>
            <a:endParaRPr lang="en-US" altLang="zh-TW" dirty="0"/>
          </a:p>
          <a:p>
            <a:pPr lvl="2"/>
            <a:r>
              <a:rPr lang="zh-TW" altLang="en-US" dirty="0"/>
              <a:t>或如採提及</a:t>
            </a:r>
            <a:r>
              <a:rPr lang="zh-TW" altLang="en-US" dirty="0">
                <a:solidFill>
                  <a:srgbClr val="FF0000"/>
                </a:solidFill>
              </a:rPr>
              <a:t>特定來源地</a:t>
            </a:r>
            <a:r>
              <a:rPr lang="zh-TW" altLang="en-US" dirty="0"/>
              <a:t>標示「</a:t>
            </a:r>
            <a:r>
              <a:rPr lang="zh-TW" altLang="en-US" dirty="0">
                <a:solidFill>
                  <a:srgbClr val="FF0000"/>
                </a:solidFill>
              </a:rPr>
              <a:t>同等品</a:t>
            </a:r>
            <a:r>
              <a:rPr lang="zh-TW" altLang="en-US" dirty="0"/>
              <a:t>」等相關規定，納入業主需求書辦理。</a:t>
            </a:r>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肆、約定項目說明</a:t>
            </a:r>
            <a:r>
              <a:rPr lang="en-US" altLang="zh-TW" dirty="0"/>
              <a:t>-</a:t>
            </a:r>
            <a:r>
              <a:rPr lang="zh-TW" altLang="en-US" dirty="0"/>
              <a:t>轉向架框</a:t>
            </a:r>
            <a:r>
              <a:rPr lang="en-US" altLang="zh-TW" sz="2400" dirty="0"/>
              <a:t>(1/2)</a:t>
            </a:r>
            <a:endParaRPr lang="zh-TW" altLang="en-US" sz="2400" dirty="0"/>
          </a:p>
        </p:txBody>
      </p:sp>
      <p:sp>
        <p:nvSpPr>
          <p:cNvPr id="4" name="矩形 3">
            <a:extLst>
              <a:ext uri="{FF2B5EF4-FFF2-40B4-BE49-F238E27FC236}">
                <a16:creationId xmlns:a16="http://schemas.microsoft.com/office/drawing/2014/main" xmlns="" id="{84850F28-2E23-C60E-15CD-B29C235C38DF}"/>
              </a:ext>
            </a:extLst>
          </p:cNvPr>
          <p:cNvSpPr/>
          <p:nvPr/>
        </p:nvSpPr>
        <p:spPr>
          <a:xfrm>
            <a:off x="439163" y="744686"/>
            <a:ext cx="8704837" cy="5373779"/>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轉向架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框</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為車輛</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轉向架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最重要的部件之一</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，其設計應能適當支撐車體、適應</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各種</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線形</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條件下</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a:t>
            </a:r>
            <a:r>
              <a:rPr lang="zh-TW" altLang="zh-TW"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最小水平曲率半徑</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與</a:t>
            </a:r>
            <a:r>
              <a:rPr lang="zh-TW" altLang="zh-TW"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最大坡度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條件下之各種垂直、縱向、橫向</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受力</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確保車輛</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能穩定的行駛</a:t>
            </a:r>
            <a:r>
              <a:rPr lang="zh-TW"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轉向架框上承載了車輛行駛時各種不可缺少之</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設備</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，如輪軸組、煞車系統、輪緣潤滑裝置、牽引馬達、齒輪箱、懸吊系統以及牽引動力桿</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等，確保不會超過</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動態界限</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範圍並避免其出軌以及滿足車輛</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振動限值</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與乘車品質。</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轉向架框之設計與製造應能確保其可連續使用</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30</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年</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而無需對其相關結構組件進行重造、修理或補強工作。</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轉向架框之設計，應儘可能輕量化。轉向架框應採用耐候鋼材料，並應以銲接方式製造完成。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轉向架框</a:t>
            </a:r>
            <a:r>
              <a:rPr lang="en-US" altLang="zh-TW" sz="2400" dirty="0"/>
              <a:t>(2/2)</a:t>
            </a:r>
            <a:endParaRPr lang="zh-TW" altLang="en-US" sz="2400" dirty="0"/>
          </a:p>
        </p:txBody>
      </p:sp>
      <p:sp>
        <p:nvSpPr>
          <p:cNvPr id="4" name="矩形 3">
            <a:extLst>
              <a:ext uri="{FF2B5EF4-FFF2-40B4-BE49-F238E27FC236}">
                <a16:creationId xmlns:a16="http://schemas.microsoft.com/office/drawing/2014/main" xmlns="" id="{84850F28-2E23-C60E-15CD-B29C235C38DF}"/>
              </a:ext>
            </a:extLst>
          </p:cNvPr>
          <p:cNvSpPr/>
          <p:nvPr/>
        </p:nvSpPr>
        <p:spPr>
          <a:xfrm>
            <a:off x="439163" y="744686"/>
            <a:ext cx="8704837" cy="6050887"/>
          </a:xfrm>
          <a:prstGeom prst="rect">
            <a:avLst/>
          </a:prstGeom>
        </p:spPr>
        <p:txBody>
          <a:bodyPr wrap="square">
            <a:spAutoFit/>
          </a:bodyPr>
          <a:lstStyle/>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建立轉向架框結構模型，並以</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有限元素法</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分析、計算轉向架框</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含銲道</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之各項相關應力。轉向架框</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應力分析結果</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應作為相關強度測試時</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應變規</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貼附數量與位置之參考，並應與轉向架框</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相關強度測試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結果相互比對，以驗證其有限元素分析模型之適切性。</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應經由分析、計算，以驗證其轉向架框</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含銲道</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靜態負荷強度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以及</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疲勞強度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設計之適切性與安全性，且應將分析所得之疲勞應力值，標示於轉向架框材料及其銲道之耐久限圖</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(Endurance Limit Diagram)  </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上，以證明各該應力值均在容許範圍之內。轉向架框</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含銲道</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之各項強度設計</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分析文件應經中華民國相關專業</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技師簽證</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依</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 13749</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之規定測試驗證轉向架框</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含銲道</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靜態負荷強度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疲勞強度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xmlns="" val="417254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空調與通風系統</a:t>
            </a:r>
            <a:r>
              <a:rPr lang="en-US" altLang="zh-TW" sz="2400" dirty="0"/>
              <a:t>(1/2)</a:t>
            </a:r>
            <a:endParaRPr lang="zh-TW" altLang="en-US" sz="2400" dirty="0"/>
          </a:p>
        </p:txBody>
      </p:sp>
      <p:sp>
        <p:nvSpPr>
          <p:cNvPr id="4" name="矩形 3">
            <a:extLst>
              <a:ext uri="{FF2B5EF4-FFF2-40B4-BE49-F238E27FC236}">
                <a16:creationId xmlns:a16="http://schemas.microsoft.com/office/drawing/2014/main" xmlns="" id="{84850F28-2E23-C60E-15CD-B29C235C38DF}"/>
              </a:ext>
            </a:extLst>
          </p:cNvPr>
          <p:cNvSpPr/>
          <p:nvPr/>
        </p:nvSpPr>
        <p:spPr>
          <a:xfrm>
            <a:off x="372863" y="744686"/>
            <a:ext cx="8620217" cy="6118598"/>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空調與通風系統為車輛系統重要之子系統之一，其目的在於提供駕駛與乘客於車輛行駛時有舒適之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環境溫溼度</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條件。</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空調與通風系統主要提供乘客下列乘客舒適度功能：</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632450" lvl="1" indent="-457200" eaLnBrk="0" hangingPunct="0">
              <a:lnSpc>
                <a:spcPct val="110000"/>
              </a:lnSpc>
              <a:spcBef>
                <a:spcPts val="0"/>
              </a:spcBef>
              <a:spcAft>
                <a:spcPts val="0"/>
              </a:spcAft>
              <a:buClr>
                <a:srgbClr val="C0504D"/>
              </a:buClr>
              <a:buSzPct val="90000"/>
              <a:buFont typeface="+mj-lt"/>
              <a:buAutoNum type="arabicParenR"/>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車內溫度</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均勻分佈</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在車廂區域</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632450" lvl="1" indent="-457200" eaLnBrk="0" hangingPunct="0">
              <a:lnSpc>
                <a:spcPct val="110000"/>
              </a:lnSpc>
              <a:spcBef>
                <a:spcPts val="0"/>
              </a:spcBef>
              <a:spcAft>
                <a:spcPts val="0"/>
              </a:spcAft>
              <a:buClr>
                <a:srgbClr val="C0504D"/>
              </a:buClr>
              <a:buSzPct val="90000"/>
              <a:buFont typeface="+mj-lt"/>
              <a:buAutoNum type="arabicParenR"/>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在車廂區域所吹出的</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風速</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不會過大</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632450" lvl="1" indent="-457200" eaLnBrk="0" hangingPunct="0">
              <a:lnSpc>
                <a:spcPct val="110000"/>
              </a:lnSpc>
              <a:spcBef>
                <a:spcPts val="0"/>
              </a:spcBef>
              <a:spcAft>
                <a:spcPts val="0"/>
              </a:spcAft>
              <a:buClr>
                <a:srgbClr val="C0504D"/>
              </a:buClr>
              <a:buSzPct val="90000"/>
              <a:buFont typeface="+mj-lt"/>
              <a:buAutoNum type="arabicParenR"/>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內部</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噪音震動</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最小化</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空調系統應具</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高效率</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低耗能</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以及</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低振動</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噪音</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之設計特性，且</a:t>
            </a:r>
            <a:r>
              <a:rPr lang="zh-TW" altLang="en-US" sz="2200" b="1">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應具有軌道系統車輛之</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使用實績。任何空調系統之外緣均不得超出車輛靜</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動態界限範圍。</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空調系統應為整體式之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模組化設計</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，以確保無需破壞任何冷媒管線即可進行拆卸作業。於空調系統之適當位置處應設有吊耳裝置</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(Lifting lugs)</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，以確保其可平穩吊裝。</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空調與通風系統</a:t>
            </a:r>
            <a:r>
              <a:rPr lang="en-US" altLang="zh-TW" sz="2400" dirty="0"/>
              <a:t>(1/2)</a:t>
            </a:r>
            <a:endParaRPr lang="zh-TW" altLang="en-US" sz="2400" dirty="0"/>
          </a:p>
        </p:txBody>
      </p:sp>
      <p:sp>
        <p:nvSpPr>
          <p:cNvPr id="4" name="矩形 3">
            <a:extLst>
              <a:ext uri="{FF2B5EF4-FFF2-40B4-BE49-F238E27FC236}">
                <a16:creationId xmlns:a16="http://schemas.microsoft.com/office/drawing/2014/main" xmlns="" id="{84850F28-2E23-C60E-15CD-B29C235C38DF}"/>
              </a:ext>
            </a:extLst>
          </p:cNvPr>
          <p:cNvSpPr/>
          <p:nvPr/>
        </p:nvSpPr>
        <p:spPr>
          <a:xfrm>
            <a:off x="372863" y="744686"/>
            <a:ext cx="8176334" cy="5306068"/>
          </a:xfrm>
          <a:prstGeom prst="rect">
            <a:avLst/>
          </a:prstGeom>
        </p:spPr>
        <p:txBody>
          <a:bodyPr wrap="square">
            <a:spAutoFit/>
          </a:bodyPr>
          <a:lstStyle/>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空調與通風系統為車輛系統重要之子系統之一，其目的在於提供駕駛與乘客於車輛行駛時有舒適之環境溫溼度條件。</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空調系統所用冷媒應為</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臭氧層破壞潛勢</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(ODP)</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為</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之環保冷媒，且應採用</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全密閉迴轉式</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冷媒壓縮機。</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空調系統之出風口設計及其所用材質應能避免</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水氣凝結</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。出風口處之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風速大小</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，應能確保所吹出之空調氣可與車內既有空氣充分混合，並儘可能將其均勻分佈於車廂內，但不得造成站立旅客之不適。</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車內之空調</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氣壓力</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應略</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高</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於車外之大氣壓力，以防車門開啟時車外空氣大量侵入車內。</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駕駛室之空調系統應符合</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 14813</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標準之相關規定。</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客室之空調系統應符合</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 14750</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標準之相關規定。</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endPar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xmlns="" val="145294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車頭</a:t>
            </a:r>
            <a:r>
              <a:rPr lang="en-US" altLang="zh-TW" dirty="0"/>
              <a:t>FRP</a:t>
            </a:r>
            <a:r>
              <a:rPr lang="zh-TW" altLang="en-US" dirty="0"/>
              <a:t>外板</a:t>
            </a:r>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3139321"/>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FRP</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玻璃纖維不需要開發專用的</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鋼鐵模</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具便能製造成型，且可配合</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流線形造型</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設計製造。</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依業主需求設計車輛外觀造型與顏色配置，噴塗列車之車體外觀顏色。</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具有美觀及輕量化之功能</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更換維護容易，可降低維修時間成本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轉轍器系統</a:t>
            </a:r>
            <a:r>
              <a:rPr lang="en-US" altLang="zh-TW" sz="2400" dirty="0"/>
              <a:t>(1/2)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3850285"/>
          </a:xfrm>
          <a:prstGeom prst="rect">
            <a:avLst/>
          </a:prstGeom>
        </p:spPr>
        <p:txBody>
          <a:bodyPr wrap="square">
            <a:spAutoFit/>
          </a:bodyPr>
          <a:lstStyle/>
          <a:p>
            <a:pPr marL="1970088" indent="-1970088">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國內參考系統：新北淡海輕軌、安坑輕軌系統、高雄捷運輕軌系統</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國內研發團隊：國立高雄科技大學</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a:lnSpc>
                <a:spcPct val="110000"/>
              </a:lnSpc>
            </a:pP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研發完成期程：</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113</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年</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月</a:t>
            </a:r>
            <a:endPar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endParaRP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中運量</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LRRT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捷運系統之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軌道道岔</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使用，其功能為道岔方位之</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扳轉</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鎖定</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，並輸出道岔方位狀態，</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轉轍器系統其部件組成包括但不限於電動馬達、傳動機構、動作及鎖錠機構、查核機構、手柄驅動裝置、尖軌拉桿及其他安裝設施、基座與配件等。</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轉轍器系統</a:t>
            </a:r>
            <a:r>
              <a:rPr lang="en-US" altLang="zh-TW" sz="2400" dirty="0"/>
              <a:t>(2/2)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4222694"/>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產品經實際</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測試</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與</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見證</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，確認產品功能正常且無危安之虞。</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轉轍器採</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中置型埋入式</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適用標準軌軌距</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1435</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mm)</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工字軌</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槽形軌</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道岔</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防水防塵等級</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IP67</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車輛可於</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15km/h</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進行</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擠岔動作</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而不損壞轉轍器</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扳轉時間</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2.5</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秒</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內</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電動馬達工作電壓</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220V</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 </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AC</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單相，控制電壓</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DC</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24V</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採內部鎖定機構，顯示電路之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轍查接點</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應為</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雙切</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檢測項目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，包含但不限於：高溫及低溫、電磁相容性、防水防塵、溫差、鹽霧試驗、振動、絕緣耐壓、扳轉壽命試驗。</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上述檢測項目應詳述參採標準。</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集電弓系統</a:t>
            </a:r>
            <a:r>
              <a:rPr lang="en-US" altLang="zh-TW" sz="2400" dirty="0"/>
              <a:t>(1/2)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5712333"/>
          </a:xfrm>
          <a:prstGeom prst="rect">
            <a:avLst/>
          </a:prstGeom>
        </p:spPr>
        <p:txBody>
          <a:bodyPr wrap="square">
            <a:spAutoFit/>
          </a:bodyPr>
          <a:lstStyle/>
          <a:p>
            <a:pPr marL="1970088" indent="-1970088">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國內參考系統：新北淡海輕軌、安坑輕軌系統、高雄捷運輕軌系統</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國內研發團隊：國立台北科技大學、廣運機械</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a:p>
            <a:pPr>
              <a:lnSpc>
                <a:spcPct val="110000"/>
              </a:lnSpc>
            </a:pP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研發完成期程：</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113</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年</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9</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月</a:t>
            </a:r>
            <a:endPar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endParaRP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集電弓系統，係針對中運量</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LRRT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捷運系統架空線供電區間</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(OCS)</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使用，其型式採用雙向駕駛中運量</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LRRT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捷運系統車輛使用之</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電力驅動式單臂式</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集電弓系統</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車輛系統無提供集電弓使用壓縮空氣，如須採氣壓式，則需由設備商自行提供</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集電弓系統</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組件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至少包含但不限於集電弓上下臂桿、底座、集電舟</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含接觸條</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、絕緣礙子、控制裝置、升降弓裝置及阻尼等其他重要組件。</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在集緊急情況下，集電弓亦可以</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手動</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的方式讓使集電弓升弓或降弓。</a:t>
            </a:r>
            <a:endParaRPr lang="en-US" altLang="zh-TW" sz="2400" b="1" dirty="0">
              <a:solidFill>
                <a:srgbClr val="660033"/>
              </a:solidFill>
              <a:ea typeface="華康中黑體" pitchFamily="49" charset="-12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集電弓系統</a:t>
            </a:r>
            <a:r>
              <a:rPr lang="en-US" altLang="zh-TW" sz="2400" dirty="0"/>
              <a:t>(2/2)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5915466"/>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應符合</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IEC 60494-2</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或</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CNS 60494</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或</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EN50206-2</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標準之相關要求，並經實際測試與見證，確認產品功能正常且無危安之虞。</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應提供車輛駕駛室之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監視</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操作訊號</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，至少包含</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集電弓上升</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集電弓下降</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集電弓最高位置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之相關連接訊號。</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集電弓系統一般工作電壓為</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直流</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750V</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，最大工作電壓</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直流</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900V</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，最小工作電壓為</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直流</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500V</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。集電之最高承載電壓可為</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直流</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950V</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。集電弓與車體之間應具適當的絕緣防護能力。</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正常操作情況下，集電弓升降至定位所需時間不得超過</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10</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秒</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；於降弓位置時應能</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自動鎖定</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；集電弓升降之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壽命測試</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至少達</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萬次</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週期以上。</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集電弓之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上舉力</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應為</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可調</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，並配置適當之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避震器裝置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，且需與</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供電系統架空線張力</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互相匹配，使集電弓具有良好之架空線追隨性</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其他符合車輛設備</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電磁相容性</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之試驗、</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環境試驗</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等相關標準之規定。</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車門系統</a:t>
            </a:r>
            <a:r>
              <a:rPr lang="en-US" altLang="zh-TW" sz="2400" dirty="0"/>
              <a:t>(1/2)</a:t>
            </a:r>
            <a:endParaRPr lang="zh-TW" altLang="en-US" sz="2400"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5712333"/>
          </a:xfrm>
          <a:prstGeom prst="rect">
            <a:avLst/>
          </a:prstGeom>
        </p:spPr>
        <p:txBody>
          <a:bodyPr wrap="square">
            <a:spAutoFit/>
          </a:bodyPr>
          <a:lstStyle/>
          <a:p>
            <a:pPr marL="1970088" indent="-1970088">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國內參考系統：新北淡海輕軌、安坑輕軌系統、高雄捷運輕軌系統</a:t>
            </a:r>
          </a:p>
          <a:p>
            <a:pPr>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國內研發團隊：財團法人工業技術研究院</a:t>
            </a:r>
          </a:p>
          <a:p>
            <a:pPr>
              <a:lnSpc>
                <a:spcPct val="110000"/>
              </a:lnSpc>
            </a:pP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研發完成期程：</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113</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年</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月</a:t>
            </a: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車門系統中運量</a:t>
            </a:r>
            <a:r>
              <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LRRT</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捷運系統為</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雙開式同步中央驅動電動滑塞式</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車門之車門系統，主要供乘客上下車輛時使用，並可於緊急狀態時供乘客緊急逃生。</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車門系統</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組件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至少包含但不限於車門門體、門機系統、車門控制系統、車內外緊急開關裝置等及其他重要組件。</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車門僅在列車車速為</a:t>
            </a:r>
            <a:r>
              <a:rPr lang="en-US" altLang="zh-TW"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0 km/h</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且</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保持煞車</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狀態下，始能被開啟。</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所有車門</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關閉</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並</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鎖定</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後，列車方能啟動。</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在緊急狀態下，</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無電源供應</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時，車門應可開啟。</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車門系統</a:t>
            </a:r>
            <a:r>
              <a:rPr lang="en-US" altLang="zh-TW" sz="2400" dirty="0"/>
              <a:t>(2/2)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5915466"/>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車門應需符合</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CNS16150</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或</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 14752</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等相關標準要求，並經實際測試與見證，確認產品功能正常且無危安之虞。</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每組車門均應設有</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指示燈</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以及</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多重音調</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警示響音</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，指示燈與警示響音應在開門及關門前一段時間開始作動，並在車門開啟</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關閉定位後停止。</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車門應可作為疏散旅客之緊急出口使用，各車門旁應設有緊急狀況時，</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無需司機員授權</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即可由旅客操作之</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車內緊急開門裝置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車輛上每個車門系統應設有</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車外緊急開門裝置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，以供列車發生緊急狀況時，車外救援人員開啟各該車門之用。</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每一車門均應設有</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手動隔離裝置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，以便營運期間車門發生故障時，能切斷其電源並將其鎖定於</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關閉位置</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車門系統應能至少作動</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1,000,000</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次開</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關週期而</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不損壞或產生異常磨耗</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100,000 </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次</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障礙物偵測</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以及</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自動重開</a:t>
            </a:r>
            <a:r>
              <a:rPr lang="en-US" altLang="zh-TW"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關</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週期。</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車門系統與</a:t>
            </a:r>
            <a:r>
              <a:rPr lang="en-US" altLang="zh-TW"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RAMS</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相關之分析應套用</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EN 50126</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中的指引。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軌道扣件系統</a:t>
            </a:r>
            <a:r>
              <a:rPr lang="en-US" altLang="zh-TW" sz="2400" dirty="0"/>
              <a:t>(1/2)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3850285"/>
          </a:xfrm>
          <a:prstGeom prst="rect">
            <a:avLst/>
          </a:prstGeom>
        </p:spPr>
        <p:txBody>
          <a:bodyPr wrap="square">
            <a:spAutoFit/>
          </a:bodyPr>
          <a:lstStyle/>
          <a:p>
            <a:pPr marL="1970088" indent="-1970088">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國內參考系統：新北淡海輕軌、安坑輕軌系統、高雄捷運輕軌系統</a:t>
            </a:r>
          </a:p>
          <a:p>
            <a:pPr marL="1970088" indent="-1970088">
              <a:lnSpc>
                <a:spcPct val="110000"/>
              </a:lnSpc>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國內研發團隊：財團法人金屬工業研究發展中心、志成橡膠、嘉鋼精密、春雨工廠、泰元鋼業</a:t>
            </a:r>
          </a:p>
          <a:p>
            <a:pPr>
              <a:lnSpc>
                <a:spcPct val="110000"/>
              </a:lnSpc>
            </a:pP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研發完成期程：</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110</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年</a:t>
            </a:r>
            <a:r>
              <a:rPr lang="en-US" altLang="zh-TW"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11</a:t>
            </a:r>
            <a:r>
              <a:rPr lang="zh-TW" altLang="en-US" sz="2200" b="1" dirty="0">
                <a:ln w="9525">
                  <a:noFill/>
                  <a:prstDash val="solid"/>
                </a:ln>
                <a:solidFill>
                  <a:schemeClr val="bg1"/>
                </a:solidFill>
                <a:latin typeface="微軟正黑體" panose="020B0604030504040204" pitchFamily="34" charset="-120"/>
                <a:ea typeface="微軟正黑體" panose="020B0604030504040204" pitchFamily="34" charset="-120"/>
                <a:cs typeface="Times New Roman" pitchFamily="18" charset="0"/>
              </a:rPr>
              <a:t>月</a:t>
            </a:r>
          </a:p>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功能敘述：</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型式：軌道</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彈性基鈑</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及相關組件。</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由</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金屬鈑</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與</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彈性材</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搭配</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彈性扣夾</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錨定組件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，組成</a:t>
            </a:r>
            <a:r>
              <a:rPr lang="zh-TW" altLang="en-US" sz="22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軌道扣件</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系統，可扣結</a:t>
            </a:r>
            <a:r>
              <a:rPr lang="zh-TW" altLang="en-US" sz="22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鋼軌</a:t>
            </a:r>
            <a:r>
              <a:rPr lang="zh-TW" altLang="en-US"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形成穩定的軌道結構並維持軌道線形及軌距，以符合相關規範要求。</a:t>
            </a:r>
            <a:endParaRPr lang="en-US" altLang="zh-TW" sz="22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軌道扣件系統</a:t>
            </a:r>
            <a:r>
              <a:rPr lang="en-US" altLang="zh-TW" sz="2400" dirty="0"/>
              <a:t>(2/2)</a:t>
            </a:r>
            <a:endParaRPr lang="zh-TW" altLang="en-US" dirty="0"/>
          </a:p>
        </p:txBody>
      </p:sp>
      <p:sp>
        <p:nvSpPr>
          <p:cNvPr id="4" name="矩形 3">
            <a:extLst>
              <a:ext uri="{FF2B5EF4-FFF2-40B4-BE49-F238E27FC236}">
                <a16:creationId xmlns:a16="http://schemas.microsoft.com/office/drawing/2014/main" xmlns="" id="{84850F28-2E23-C60E-15CD-B29C235C38DF}"/>
              </a:ext>
            </a:extLst>
          </p:cNvPr>
          <p:cNvSpPr/>
          <p:nvPr/>
        </p:nvSpPr>
        <p:spPr>
          <a:xfrm>
            <a:off x="346230" y="744686"/>
            <a:ext cx="8167456" cy="5576911"/>
          </a:xfrm>
          <a:prstGeom prst="rect">
            <a:avLst/>
          </a:prstGeom>
        </p:spPr>
        <p:txBody>
          <a:bodyPr wrap="square">
            <a:spAutoFit/>
          </a:bodyPr>
          <a:lstStyle/>
          <a:p>
            <a:pPr marL="720000" indent="-361950" eaLnBrk="0" hangingPunct="0">
              <a:lnSpc>
                <a:spcPct val="110000"/>
              </a:lnSpc>
              <a:spcBef>
                <a:spcPts val="0"/>
              </a:spcBef>
              <a:spcAft>
                <a:spcPts val="0"/>
              </a:spcAft>
              <a:buClr>
                <a:srgbClr val="C0504D"/>
              </a:buClr>
              <a:buSzPct val="90000"/>
              <a:buFont typeface="Wingdings" pitchFamily="2" charset="2"/>
              <a:buChar char="Ø"/>
              <a:defRPr/>
            </a:pPr>
            <a:r>
              <a:rPr lang="zh-TW" altLang="en-US" sz="2400" b="1" dirty="0">
                <a:solidFill>
                  <a:srgbClr val="660033"/>
                </a:solidFill>
                <a:ea typeface="華康中黑體" pitchFamily="49" charset="-120"/>
                <a:cs typeface="Arial" charset="0"/>
              </a:rPr>
              <a:t>簡要需求說明：</a:t>
            </a:r>
            <a:endParaRPr lang="en-US" altLang="zh-TW" sz="2400" b="1" dirty="0">
              <a:solidFill>
                <a:srgbClr val="660033"/>
              </a:solidFill>
              <a:ea typeface="華康中黑體" pitchFamily="49" charset="-120"/>
              <a:cs typeface="Arial" charset="0"/>
            </a:endParaRP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應符合交通部頒布「</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捷運系統建設技術標準規範</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」之相關規定 ，並經實際測試與見證，確認產品功能正常且無危安之虞。</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軌道扣件應採</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彈性扣件</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系統，具有足夠強度以承受列車產生之</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靜</a:t>
            </a:r>
            <a:r>
              <a:rPr lang="en-US" altLang="zh-TW"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動態負荷</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，並應能承受</a:t>
            </a:r>
            <a:r>
              <a:rPr lang="en-US" altLang="zh-TW"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300</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萬次以上</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之重覆負載，且能將受力均勻傳遞至下方承托結構。</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扣件系統應具有適當扣壓力來扣結</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鋼軌</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，提供適當的</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軌道勁度</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，並提供</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縱</a:t>
            </a:r>
            <a:r>
              <a:rPr lang="en-US" altLang="zh-TW"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橫向束制力</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以避免造成</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鋼軌爬行</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側向偏移</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現象。</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具備</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垂向</a:t>
            </a:r>
            <a:r>
              <a:rPr lang="en-US" altLang="zh-TW"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側向調整功能</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鋼軌傾斜度</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，維持軌道線形及列車運行之要求。</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具</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電氣絕緣性</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及</a:t>
            </a:r>
            <a:r>
              <a:rPr lang="zh-TW" altLang="en-US" sz="2000" b="1" u="sng"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耐電壓</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，以符合號誌、供電系統之要求。</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具備</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降噪制振</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功能，於列車通過時可提高乘車舒適性。</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應具</a:t>
            </a:r>
            <a:r>
              <a:rPr lang="zh-TW" altLang="en-US" sz="2000" b="1" dirty="0">
                <a:ln w="9525">
                  <a:noFill/>
                  <a:prstDash val="solid"/>
                </a:ln>
                <a:solidFill>
                  <a:srgbClr val="FF0000"/>
                </a:solidFill>
                <a:latin typeface="微軟正黑體" panose="020B0604030504040204" pitchFamily="34" charset="-120"/>
                <a:ea typeface="微軟正黑體" panose="020B0604030504040204" pitchFamily="34" charset="-120"/>
                <a:cs typeface="Times New Roman" pitchFamily="18" charset="0"/>
              </a:rPr>
              <a:t>耐候性</a:t>
            </a: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可安裝於戶外環境，為避免腐蝕破壞，需具備抗環境腐蝕能力。</a:t>
            </a:r>
          </a:p>
          <a:p>
            <a:pPr marL="1080000" indent="-361950" eaLnBrk="0" hangingPunct="0">
              <a:lnSpc>
                <a:spcPct val="110000"/>
              </a:lnSpc>
              <a:spcBef>
                <a:spcPts val="0"/>
              </a:spcBef>
              <a:spcAft>
                <a:spcPts val="0"/>
              </a:spcAft>
              <a:buClr>
                <a:srgbClr val="C0504D"/>
              </a:buClr>
              <a:buSzPct val="90000"/>
              <a:buFont typeface="Wingdings" pitchFamily="2" charset="2"/>
              <a:buChar char="l"/>
              <a:defRPr/>
            </a:pPr>
            <a:r>
              <a:rPr lang="zh-TW" altLang="en-US" sz="2000" b="1" dirty="0">
                <a:ln w="9525">
                  <a:noFill/>
                  <a:prstDash val="solid"/>
                </a:ln>
                <a:solidFill>
                  <a:srgbClr val="17375E"/>
                </a:solidFill>
                <a:latin typeface="微軟正黑體" panose="020B0604030504040204" pitchFamily="34" charset="-120"/>
                <a:ea typeface="微軟正黑體" panose="020B0604030504040204" pitchFamily="34" charset="-120"/>
                <a:cs typeface="Times New Roman" pitchFamily="18" charset="0"/>
              </a:rPr>
              <a:t>應易於維修及更換零組件。</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壹、計畫概要</a:t>
            </a:r>
          </a:p>
        </p:txBody>
      </p:sp>
      <p:pic>
        <p:nvPicPr>
          <p:cNvPr id="6" name="圖片 5"/>
          <p:cNvPicPr>
            <a:picLocks noChangeAspect="1"/>
          </p:cNvPicPr>
          <p:nvPr/>
        </p:nvPicPr>
        <p:blipFill rotWithShape="1">
          <a:blip r:embed="rId2" cstate="print"/>
          <a:srcRect t="-1795" r="1247" b="-3409"/>
          <a:stretch/>
        </p:blipFill>
        <p:spPr>
          <a:xfrm>
            <a:off x="357271" y="676409"/>
            <a:ext cx="8741527" cy="3309257"/>
          </a:xfrm>
          <a:prstGeom prst="rect">
            <a:avLst/>
          </a:prstGeom>
        </p:spPr>
      </p:pic>
      <p:sp>
        <p:nvSpPr>
          <p:cNvPr id="10" name="矩形 9"/>
          <p:cNvSpPr/>
          <p:nvPr/>
        </p:nvSpPr>
        <p:spPr>
          <a:xfrm>
            <a:off x="357273" y="5540925"/>
            <a:ext cx="2812201" cy="1127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spcBef>
                <a:spcPts val="600"/>
              </a:spcBef>
              <a:buBlip>
                <a:blip r:embed="rId3"/>
              </a:buBlip>
            </a:pPr>
            <a:r>
              <a:rPr lang="zh-TW" altLang="en-US" b="1" dirty="0">
                <a:solidFill>
                  <a:schemeClr val="tx1"/>
                </a:solidFill>
                <a:latin typeface="微軟正黑體" pitchFamily="34" charset="-120"/>
                <a:ea typeface="微軟正黑體" pitchFamily="34" charset="-120"/>
              </a:rPr>
              <a:t>路線約</a:t>
            </a:r>
            <a:r>
              <a:rPr lang="en-US" altLang="zh-TW" b="1" dirty="0">
                <a:solidFill>
                  <a:schemeClr val="tx1"/>
                </a:solidFill>
                <a:latin typeface="微軟正黑體" pitchFamily="34" charset="-120"/>
                <a:ea typeface="微軟正黑體" pitchFamily="34" charset="-120"/>
              </a:rPr>
              <a:t>5.56km</a:t>
            </a:r>
            <a:endParaRPr lang="zh-TW" altLang="en-US" b="1" dirty="0">
              <a:solidFill>
                <a:schemeClr val="tx1"/>
              </a:solidFill>
              <a:latin typeface="微軟正黑體" pitchFamily="34" charset="-120"/>
              <a:ea typeface="微軟正黑體" pitchFamily="34" charset="-120"/>
            </a:endParaRPr>
          </a:p>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6</a:t>
            </a:r>
            <a:r>
              <a:rPr lang="zh-TW" altLang="en-US" b="1" dirty="0">
                <a:solidFill>
                  <a:schemeClr val="tx1"/>
                </a:solidFill>
                <a:latin typeface="微軟正黑體" pitchFamily="34" charset="-120"/>
                <a:ea typeface="微軟正黑體" pitchFamily="34" charset="-120"/>
              </a:rPr>
              <a:t>座高架車站</a:t>
            </a:r>
          </a:p>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1</a:t>
            </a:r>
            <a:r>
              <a:rPr lang="zh-TW" altLang="en-US" b="1" dirty="0">
                <a:solidFill>
                  <a:schemeClr val="tx1"/>
                </a:solidFill>
                <a:latin typeface="微軟正黑體" pitchFamily="34" charset="-120"/>
                <a:ea typeface="微軟正黑體" pitchFamily="34" charset="-120"/>
              </a:rPr>
              <a:t>座地面機廠</a:t>
            </a:r>
          </a:p>
        </p:txBody>
      </p:sp>
      <p:sp>
        <p:nvSpPr>
          <p:cNvPr id="11" name="矩形 10"/>
          <p:cNvSpPr/>
          <p:nvPr/>
        </p:nvSpPr>
        <p:spPr>
          <a:xfrm>
            <a:off x="3338486" y="5540925"/>
            <a:ext cx="2885613" cy="1127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spcBef>
                <a:spcPts val="600"/>
              </a:spcBef>
              <a:buBlip>
                <a:blip r:embed="rId3"/>
              </a:buBlip>
            </a:pPr>
            <a:r>
              <a:rPr lang="zh-TW" altLang="en-US" b="1" dirty="0">
                <a:solidFill>
                  <a:schemeClr val="tx1"/>
                </a:solidFill>
                <a:latin typeface="微軟正黑體" pitchFamily="34" charset="-120"/>
                <a:ea typeface="微軟正黑體" pitchFamily="34" charset="-120"/>
              </a:rPr>
              <a:t>架空線供電</a:t>
            </a:r>
            <a:endParaRPr lang="en-US" altLang="zh-TW" b="1" dirty="0">
              <a:solidFill>
                <a:schemeClr val="tx1"/>
              </a:solidFill>
              <a:latin typeface="微軟正黑體" pitchFamily="34" charset="-120"/>
              <a:ea typeface="微軟正黑體" pitchFamily="34" charset="-120"/>
            </a:endParaRPr>
          </a:p>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100%</a:t>
            </a:r>
            <a:r>
              <a:rPr lang="zh-TW" altLang="en-US" b="1" dirty="0">
                <a:solidFill>
                  <a:schemeClr val="tx1"/>
                </a:solidFill>
                <a:latin typeface="微軟正黑體" pitchFamily="34" charset="-120"/>
                <a:ea typeface="微軟正黑體" pitchFamily="34" charset="-120"/>
              </a:rPr>
              <a:t>低底盤電車</a:t>
            </a:r>
            <a:endParaRPr lang="en-US" altLang="zh-TW" b="1" dirty="0">
              <a:solidFill>
                <a:schemeClr val="tx1"/>
              </a:solidFill>
              <a:latin typeface="微軟正黑體" pitchFamily="34" charset="-120"/>
              <a:ea typeface="微軟正黑體" pitchFamily="34" charset="-120"/>
            </a:endParaRPr>
          </a:p>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GoA2</a:t>
            </a:r>
            <a:r>
              <a:rPr lang="zh-TW" altLang="en-US" b="1" dirty="0">
                <a:solidFill>
                  <a:schemeClr val="tx1"/>
                </a:solidFill>
                <a:latin typeface="微軟正黑體" pitchFamily="34" charset="-120"/>
                <a:ea typeface="微軟正黑體" pitchFamily="34" charset="-120"/>
              </a:rPr>
              <a:t>以上之</a:t>
            </a:r>
            <a:r>
              <a:rPr lang="en-US" altLang="zh-TW" b="1" dirty="0">
                <a:solidFill>
                  <a:schemeClr val="tx1"/>
                </a:solidFill>
                <a:latin typeface="微軟正黑體" pitchFamily="34" charset="-120"/>
                <a:ea typeface="微軟正黑體" pitchFamily="34" charset="-120"/>
              </a:rPr>
              <a:t>LRRT</a:t>
            </a:r>
          </a:p>
        </p:txBody>
      </p:sp>
      <p:sp>
        <p:nvSpPr>
          <p:cNvPr id="12" name="矩形 11"/>
          <p:cNvSpPr/>
          <p:nvPr/>
        </p:nvSpPr>
        <p:spPr>
          <a:xfrm>
            <a:off x="6393112" y="5540925"/>
            <a:ext cx="2750887" cy="1127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112.1</a:t>
            </a:r>
            <a:r>
              <a:rPr lang="zh-TW" altLang="en-US" b="1" dirty="0">
                <a:solidFill>
                  <a:schemeClr val="tx1"/>
                </a:solidFill>
                <a:latin typeface="微軟正黑體" pitchFamily="34" charset="-120"/>
                <a:ea typeface="微軟正黑體" pitchFamily="34" charset="-120"/>
              </a:rPr>
              <a:t>已獲核定</a:t>
            </a:r>
            <a:endParaRPr lang="en-US" altLang="zh-TW" b="1" dirty="0">
              <a:solidFill>
                <a:schemeClr val="tx1"/>
              </a:solidFill>
              <a:latin typeface="微軟正黑體" pitchFamily="34" charset="-120"/>
              <a:ea typeface="微軟正黑體" pitchFamily="34" charset="-120"/>
            </a:endParaRPr>
          </a:p>
          <a:p>
            <a:pPr marL="266700" indent="-266700">
              <a:spcBef>
                <a:spcPts val="600"/>
              </a:spcBef>
              <a:buBlip>
                <a:blip r:embed="rId3"/>
              </a:buBlip>
            </a:pPr>
            <a:r>
              <a:rPr lang="en-US" altLang="zh-TW" b="1" dirty="0">
                <a:solidFill>
                  <a:schemeClr val="tx1"/>
                </a:solidFill>
                <a:latin typeface="微軟正黑體" pitchFamily="34" charset="-120"/>
                <a:ea typeface="微軟正黑體" pitchFamily="34" charset="-120"/>
              </a:rPr>
              <a:t>121</a:t>
            </a:r>
            <a:r>
              <a:rPr lang="zh-TW" altLang="en-US" b="1" dirty="0">
                <a:solidFill>
                  <a:schemeClr val="tx1"/>
                </a:solidFill>
                <a:latin typeface="微軟正黑體" pitchFamily="34" charset="-120"/>
                <a:ea typeface="微軟正黑體" pitchFamily="34" charset="-120"/>
              </a:rPr>
              <a:t>年底通車</a:t>
            </a:r>
            <a:r>
              <a:rPr lang="en-US" altLang="zh-TW" b="1" dirty="0">
                <a:solidFill>
                  <a:schemeClr val="tx1"/>
                </a:solidFill>
                <a:latin typeface="微軟正黑體" pitchFamily="34" charset="-120"/>
                <a:ea typeface="微軟正黑體" pitchFamily="34" charset="-120"/>
              </a:rPr>
              <a:t>(</a:t>
            </a:r>
            <a:r>
              <a:rPr lang="zh-TW" altLang="en-US" b="1" dirty="0">
                <a:solidFill>
                  <a:schemeClr val="tx1"/>
                </a:solidFill>
                <a:latin typeface="微軟正黑體" pitchFamily="34" charset="-120"/>
                <a:ea typeface="微軟正黑體" pitchFamily="34" charset="-120"/>
              </a:rPr>
              <a:t>暫定</a:t>
            </a:r>
            <a:r>
              <a:rPr lang="en-US" altLang="zh-TW" b="1" dirty="0">
                <a:solidFill>
                  <a:schemeClr val="tx1"/>
                </a:solidFill>
                <a:latin typeface="微軟正黑體" pitchFamily="34" charset="-120"/>
                <a:ea typeface="微軟正黑體" pitchFamily="34" charset="-120"/>
              </a:rPr>
              <a:t>)</a:t>
            </a:r>
            <a:endParaRPr lang="zh-TW" altLang="en-US" b="1" dirty="0">
              <a:solidFill>
                <a:schemeClr val="tx1"/>
              </a:solidFill>
              <a:latin typeface="微軟正黑體" pitchFamily="34" charset="-120"/>
              <a:ea typeface="微軟正黑體" pitchFamily="34" charset="-120"/>
            </a:endParaRPr>
          </a:p>
          <a:p>
            <a:pPr marL="266700" indent="-266700">
              <a:spcBef>
                <a:spcPts val="600"/>
              </a:spcBef>
              <a:buBlip>
                <a:blip r:embed="rId3"/>
              </a:buBlip>
            </a:pPr>
            <a:r>
              <a:rPr lang="zh-TW" altLang="en-US" b="1" dirty="0">
                <a:solidFill>
                  <a:schemeClr val="tx1"/>
                </a:solidFill>
                <a:latin typeface="微軟正黑體" pitchFamily="34" charset="-120"/>
                <a:ea typeface="微軟正黑體" pitchFamily="34" charset="-120"/>
              </a:rPr>
              <a:t>總建設經費</a:t>
            </a:r>
            <a:r>
              <a:rPr lang="en-US" altLang="zh-TW" b="1" dirty="0">
                <a:solidFill>
                  <a:schemeClr val="tx1"/>
                </a:solidFill>
                <a:latin typeface="微軟正黑體" pitchFamily="34" charset="-120"/>
                <a:ea typeface="微軟正黑體" pitchFamily="34" charset="-120"/>
              </a:rPr>
              <a:t>376.93</a:t>
            </a:r>
            <a:r>
              <a:rPr lang="zh-TW" altLang="en-US" b="1" dirty="0">
                <a:solidFill>
                  <a:schemeClr val="tx1"/>
                </a:solidFill>
                <a:latin typeface="微軟正黑體" pitchFamily="34" charset="-120"/>
                <a:ea typeface="微軟正黑體" pitchFamily="34" charset="-120"/>
              </a:rPr>
              <a:t>億</a:t>
            </a:r>
          </a:p>
        </p:txBody>
      </p:sp>
      <p:sp>
        <p:nvSpPr>
          <p:cNvPr id="7" name="矩形 6"/>
          <p:cNvSpPr/>
          <p:nvPr/>
        </p:nvSpPr>
        <p:spPr>
          <a:xfrm>
            <a:off x="357271" y="5135167"/>
            <a:ext cx="2812203"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ctr">
              <a:spcBef>
                <a:spcPts val="600"/>
              </a:spcBef>
            </a:pPr>
            <a:r>
              <a:rPr lang="zh-TW" altLang="en-US" b="1" dirty="0">
                <a:solidFill>
                  <a:schemeClr val="bg1"/>
                </a:solidFill>
                <a:ea typeface="微軟正黑體" pitchFamily="34" charset="-120"/>
              </a:rPr>
              <a:t>路線型式</a:t>
            </a:r>
            <a:endParaRPr lang="en-US" altLang="zh-TW" b="1" dirty="0">
              <a:solidFill>
                <a:schemeClr val="bg1"/>
              </a:solidFill>
              <a:ea typeface="微軟正黑體" pitchFamily="34" charset="-120"/>
            </a:endParaRPr>
          </a:p>
        </p:txBody>
      </p:sp>
      <p:sp>
        <p:nvSpPr>
          <p:cNvPr id="8" name="矩形 7"/>
          <p:cNvSpPr/>
          <p:nvPr/>
        </p:nvSpPr>
        <p:spPr>
          <a:xfrm>
            <a:off x="3338484" y="5135169"/>
            <a:ext cx="2885615"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ctr">
              <a:spcBef>
                <a:spcPts val="600"/>
              </a:spcBef>
            </a:pPr>
            <a:r>
              <a:rPr lang="zh-TW" altLang="en-US" b="1" dirty="0">
                <a:solidFill>
                  <a:schemeClr val="bg1"/>
                </a:solidFill>
                <a:ea typeface="微軟正黑體" pitchFamily="34" charset="-120"/>
              </a:rPr>
              <a:t>機電系統</a:t>
            </a:r>
            <a:endParaRPr lang="en-US" altLang="zh-TW" b="1" dirty="0">
              <a:solidFill>
                <a:schemeClr val="bg1"/>
              </a:solidFill>
              <a:ea typeface="微軟正黑體" pitchFamily="34" charset="-120"/>
            </a:endParaRPr>
          </a:p>
        </p:txBody>
      </p:sp>
      <p:sp>
        <p:nvSpPr>
          <p:cNvPr id="9" name="矩形 8"/>
          <p:cNvSpPr/>
          <p:nvPr/>
        </p:nvSpPr>
        <p:spPr>
          <a:xfrm>
            <a:off x="6393111" y="5135167"/>
            <a:ext cx="2728542"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ctr">
              <a:spcBef>
                <a:spcPts val="600"/>
              </a:spcBef>
            </a:pPr>
            <a:r>
              <a:rPr lang="zh-TW" altLang="en-US" b="1" dirty="0">
                <a:solidFill>
                  <a:schemeClr val="bg1"/>
                </a:solidFill>
                <a:ea typeface="微軟正黑體" pitchFamily="34" charset="-120"/>
              </a:rPr>
              <a:t>期程與費用</a:t>
            </a:r>
            <a:endParaRPr lang="en-US" altLang="zh-TW" b="1" dirty="0">
              <a:solidFill>
                <a:schemeClr val="bg1"/>
              </a:solidFill>
              <a:ea typeface="微軟正黑體" pitchFamily="34" charset="-120"/>
            </a:endParaRPr>
          </a:p>
        </p:txBody>
      </p:sp>
      <p:grpSp>
        <p:nvGrpSpPr>
          <p:cNvPr id="5" name="群組 4"/>
          <p:cNvGrpSpPr/>
          <p:nvPr/>
        </p:nvGrpSpPr>
        <p:grpSpPr>
          <a:xfrm>
            <a:off x="287382" y="3856640"/>
            <a:ext cx="8856618" cy="1278527"/>
            <a:chOff x="287382" y="3856640"/>
            <a:chExt cx="8856618" cy="1278527"/>
          </a:xfrm>
        </p:grpSpPr>
        <p:pic>
          <p:nvPicPr>
            <p:cNvPr id="14" name="圖片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382" y="3856640"/>
              <a:ext cx="8856618" cy="1278527"/>
            </a:xfrm>
            <a:prstGeom prst="rect">
              <a:avLst/>
            </a:prstGeom>
          </p:spPr>
        </p:pic>
        <p:sp>
          <p:nvSpPr>
            <p:cNvPr id="2" name="矩形 1"/>
            <p:cNvSpPr/>
            <p:nvPr/>
          </p:nvSpPr>
          <p:spPr>
            <a:xfrm rot="1964782">
              <a:off x="975634" y="4207203"/>
              <a:ext cx="419100" cy="172387"/>
            </a:xfrm>
            <a:prstGeom prst="rect">
              <a:avLst/>
            </a:prstGeom>
            <a:solidFill>
              <a:srgbClr val="E0F2F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rot="1192714">
              <a:off x="5133298" y="4207203"/>
              <a:ext cx="419100" cy="172387"/>
            </a:xfrm>
            <a:prstGeom prst="rect">
              <a:avLst/>
            </a:prstGeom>
            <a:solidFill>
              <a:srgbClr val="E0F2F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rot="19981488">
              <a:off x="4301006" y="4222550"/>
              <a:ext cx="419100" cy="135475"/>
            </a:xfrm>
            <a:prstGeom prst="rect">
              <a:avLst/>
            </a:prstGeom>
            <a:solidFill>
              <a:srgbClr val="E0F2F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rot="1192714">
              <a:off x="7995561" y="4048671"/>
              <a:ext cx="419100" cy="172387"/>
            </a:xfrm>
            <a:prstGeom prst="rect">
              <a:avLst/>
            </a:prstGeom>
            <a:solidFill>
              <a:srgbClr val="E0F2F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bwMode="auto">
            <a:xfrm rot="2120607">
              <a:off x="651276" y="4087747"/>
              <a:ext cx="922395" cy="367375"/>
            </a:xfrm>
            <a:prstGeom prst="rect">
              <a:avLst/>
            </a:prstGeom>
            <a:noFill/>
            <a:ln w="9525">
              <a:noFill/>
              <a:miter lim="800000"/>
              <a:headEnd/>
              <a:tailEnd/>
            </a:ln>
          </p:spPr>
          <p:txBody>
            <a:bodyPr wrap="square" lIns="0" tIns="0" rIns="0" bIns="0" rtlCol="0" anchor="ctr" anchorCtr="0">
              <a:noAutofit/>
            </a:bodyPr>
            <a:lstStyle/>
            <a:p>
              <a:pPr marL="449263" indent="-85725">
                <a:lnSpc>
                  <a:spcPct val="90000"/>
                </a:lnSpc>
                <a:spcBef>
                  <a:spcPct val="20000"/>
                </a:spcBef>
              </a:pPr>
              <a:r>
                <a:rPr lang="en-US" altLang="zh-TW" sz="1000" b="1" dirty="0">
                  <a:solidFill>
                    <a:sysClr val="windowText" lastClr="000000"/>
                  </a:solidFill>
                  <a:latin typeface="Arial" pitchFamily="34" charset="0"/>
                  <a:ea typeface="華康中圓體" pitchFamily="49" charset="-120"/>
                  <a:cs typeface="Arial" pitchFamily="34" charset="0"/>
                </a:rPr>
                <a:t>5.46%</a:t>
              </a:r>
              <a:endParaRPr lang="zh-TW" altLang="en-US" sz="1000" b="1" dirty="0">
                <a:solidFill>
                  <a:sysClr val="windowText" lastClr="000000"/>
                </a:solidFill>
                <a:latin typeface="Arial" pitchFamily="34" charset="0"/>
                <a:ea typeface="華康中圓體" pitchFamily="49" charset="-120"/>
                <a:cs typeface="Arial" pitchFamily="34" charset="0"/>
              </a:endParaRPr>
            </a:p>
          </p:txBody>
        </p:sp>
        <p:sp>
          <p:nvSpPr>
            <p:cNvPr id="19" name="文字方塊 18"/>
            <p:cNvSpPr txBox="1"/>
            <p:nvPr/>
          </p:nvSpPr>
          <p:spPr bwMode="auto">
            <a:xfrm rot="19815891">
              <a:off x="3942762" y="4174979"/>
              <a:ext cx="922395" cy="367375"/>
            </a:xfrm>
            <a:prstGeom prst="rect">
              <a:avLst/>
            </a:prstGeom>
            <a:noFill/>
            <a:ln w="9525">
              <a:noFill/>
              <a:miter lim="800000"/>
              <a:headEnd/>
              <a:tailEnd/>
            </a:ln>
          </p:spPr>
          <p:txBody>
            <a:bodyPr wrap="square" lIns="0" tIns="0" rIns="0" bIns="0" rtlCol="0" anchor="ctr" anchorCtr="0">
              <a:noAutofit/>
            </a:bodyPr>
            <a:lstStyle/>
            <a:p>
              <a:pPr marL="449263" indent="-85725">
                <a:lnSpc>
                  <a:spcPct val="90000"/>
                </a:lnSpc>
                <a:spcBef>
                  <a:spcPct val="20000"/>
                </a:spcBef>
              </a:pPr>
              <a:r>
                <a:rPr lang="en-US" altLang="zh-TW" sz="1000" b="1" dirty="0">
                  <a:solidFill>
                    <a:sysClr val="windowText" lastClr="000000"/>
                  </a:solidFill>
                  <a:latin typeface="Arial" pitchFamily="34" charset="0"/>
                  <a:ea typeface="華康中圓體" pitchFamily="49" charset="-120"/>
                  <a:cs typeface="Arial" pitchFamily="34" charset="0"/>
                </a:rPr>
                <a:t>4.20%</a:t>
              </a:r>
              <a:endParaRPr lang="zh-TW" altLang="en-US" sz="1000" b="1" dirty="0">
                <a:solidFill>
                  <a:sysClr val="windowText" lastClr="000000"/>
                </a:solidFill>
                <a:latin typeface="Arial" pitchFamily="34" charset="0"/>
                <a:ea typeface="華康中圓體" pitchFamily="49" charset="-120"/>
                <a:cs typeface="Arial" pitchFamily="34" charset="0"/>
              </a:endParaRPr>
            </a:p>
          </p:txBody>
        </p:sp>
        <p:sp>
          <p:nvSpPr>
            <p:cNvPr id="20" name="文字方塊 19"/>
            <p:cNvSpPr txBox="1"/>
            <p:nvPr/>
          </p:nvSpPr>
          <p:spPr bwMode="auto">
            <a:xfrm rot="1236701">
              <a:off x="4833064" y="4087747"/>
              <a:ext cx="922395" cy="367375"/>
            </a:xfrm>
            <a:prstGeom prst="rect">
              <a:avLst/>
            </a:prstGeom>
            <a:noFill/>
            <a:ln w="9525">
              <a:noFill/>
              <a:miter lim="800000"/>
              <a:headEnd/>
              <a:tailEnd/>
            </a:ln>
          </p:spPr>
          <p:txBody>
            <a:bodyPr wrap="square" lIns="0" tIns="0" rIns="0" bIns="0" rtlCol="0" anchor="ctr" anchorCtr="0">
              <a:noAutofit/>
            </a:bodyPr>
            <a:lstStyle/>
            <a:p>
              <a:pPr marL="449263" indent="-85725">
                <a:lnSpc>
                  <a:spcPct val="90000"/>
                </a:lnSpc>
                <a:spcBef>
                  <a:spcPct val="20000"/>
                </a:spcBef>
              </a:pPr>
              <a:r>
                <a:rPr lang="en-US" altLang="zh-TW" sz="1000" b="1" dirty="0">
                  <a:solidFill>
                    <a:sysClr val="windowText" lastClr="000000"/>
                  </a:solidFill>
                  <a:latin typeface="Arial" pitchFamily="34" charset="0"/>
                  <a:ea typeface="華康中圓體" pitchFamily="49" charset="-120"/>
                  <a:cs typeface="Arial" pitchFamily="34" charset="0"/>
                </a:rPr>
                <a:t>3.14%</a:t>
              </a:r>
              <a:endParaRPr lang="zh-TW" altLang="en-US" sz="1000" b="1" dirty="0">
                <a:solidFill>
                  <a:sysClr val="windowText" lastClr="000000"/>
                </a:solidFill>
                <a:latin typeface="Arial" pitchFamily="34" charset="0"/>
                <a:ea typeface="華康中圓體" pitchFamily="49" charset="-120"/>
                <a:cs typeface="Arial" pitchFamily="34" charset="0"/>
              </a:endParaRPr>
            </a:p>
          </p:txBody>
        </p:sp>
        <p:sp>
          <p:nvSpPr>
            <p:cNvPr id="21" name="文字方塊 20"/>
            <p:cNvSpPr txBox="1"/>
            <p:nvPr/>
          </p:nvSpPr>
          <p:spPr bwMode="auto">
            <a:xfrm rot="933848">
              <a:off x="7673055" y="3952734"/>
              <a:ext cx="922395" cy="367375"/>
            </a:xfrm>
            <a:prstGeom prst="rect">
              <a:avLst/>
            </a:prstGeom>
            <a:noFill/>
            <a:ln w="9525">
              <a:noFill/>
              <a:miter lim="800000"/>
              <a:headEnd/>
              <a:tailEnd/>
            </a:ln>
          </p:spPr>
          <p:txBody>
            <a:bodyPr wrap="square" lIns="0" tIns="0" rIns="0" bIns="0" rtlCol="0" anchor="ctr" anchorCtr="0">
              <a:noAutofit/>
            </a:bodyPr>
            <a:lstStyle/>
            <a:p>
              <a:pPr marL="449263" indent="-85725">
                <a:lnSpc>
                  <a:spcPct val="90000"/>
                </a:lnSpc>
                <a:spcBef>
                  <a:spcPct val="20000"/>
                </a:spcBef>
              </a:pPr>
              <a:r>
                <a:rPr lang="en-US" altLang="zh-TW" sz="1000" b="1" dirty="0">
                  <a:solidFill>
                    <a:sysClr val="windowText" lastClr="000000"/>
                  </a:solidFill>
                  <a:latin typeface="Arial" pitchFamily="34" charset="0"/>
                  <a:ea typeface="華康中圓體" pitchFamily="49" charset="-120"/>
                  <a:cs typeface="Arial" pitchFamily="34" charset="0"/>
                </a:rPr>
                <a:t>1.54%</a:t>
              </a:r>
              <a:endParaRPr lang="zh-TW" altLang="en-US" sz="1000" b="1" dirty="0">
                <a:solidFill>
                  <a:sysClr val="windowText" lastClr="000000"/>
                </a:solidFill>
                <a:latin typeface="Arial" pitchFamily="34" charset="0"/>
                <a:ea typeface="華康中圓體" pitchFamily="49" charset="-120"/>
                <a:cs typeface="Arial" pitchFamily="34" charset="0"/>
              </a:endParaRPr>
            </a:p>
          </p:txBody>
        </p:sp>
      </p:grpSp>
    </p:spTree>
    <p:extLst>
      <p:ext uri="{BB962C8B-B14F-4D97-AF65-F5344CB8AC3E}">
        <p14:creationId xmlns:p14="http://schemas.microsoft.com/office/powerpoint/2010/main" xmlns="" val="18776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7797" y="600501"/>
            <a:ext cx="8158532" cy="728663"/>
          </a:xfrm>
        </p:spPr>
        <p:txBody>
          <a:bodyPr/>
          <a:lstStyle/>
          <a:p>
            <a:r>
              <a:rPr lang="zh-TW" altLang="en-US" sz="2400" dirty="0">
                <a:solidFill>
                  <a:schemeClr val="tx1"/>
                </a:solidFill>
              </a:rPr>
              <a:t>汐東捷運與其他運輸系統整合構想</a:t>
            </a: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xmlns="" val="0"/>
              </a:ext>
            </a:extLst>
          </a:blip>
          <a:srcRect l="1677" t="11646" b="13061"/>
          <a:stretch/>
        </p:blipFill>
        <p:spPr>
          <a:xfrm>
            <a:off x="386523" y="1245111"/>
            <a:ext cx="8757477" cy="3162007"/>
          </a:xfrm>
          <a:prstGeom prst="rect">
            <a:avLst/>
          </a:prstGeom>
        </p:spPr>
      </p:pic>
      <p:sp>
        <p:nvSpPr>
          <p:cNvPr id="70" name="矩形 69"/>
          <p:cNvSpPr/>
          <p:nvPr/>
        </p:nvSpPr>
        <p:spPr>
          <a:xfrm>
            <a:off x="384748" y="4923568"/>
            <a:ext cx="2981211" cy="1033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just">
              <a:spcBef>
                <a:spcPts val="600"/>
              </a:spcBef>
              <a:buBlip>
                <a:blip r:embed="rId3"/>
              </a:buBlip>
            </a:pPr>
            <a:r>
              <a:rPr lang="zh-TW" altLang="en-US" sz="1600" b="1" dirty="0">
                <a:solidFill>
                  <a:schemeClr val="tx1"/>
                </a:solidFill>
                <a:latin typeface="微軟正黑體" pitchFamily="34" charset="-120"/>
                <a:ea typeface="微軟正黑體" pitchFamily="34" charset="-120"/>
              </a:rPr>
              <a:t>民生汐止線北市段</a:t>
            </a:r>
            <a:r>
              <a:rPr lang="en-US" altLang="zh-TW" sz="1600" b="1" dirty="0">
                <a:solidFill>
                  <a:schemeClr val="tx1"/>
                </a:solidFill>
                <a:latin typeface="微軟正黑體" pitchFamily="34" charset="-120"/>
                <a:ea typeface="微軟正黑體" pitchFamily="34" charset="-120"/>
              </a:rPr>
              <a:t>/</a:t>
            </a:r>
            <a:r>
              <a:rPr lang="zh-TW" altLang="en-US" sz="1600" b="1" dirty="0">
                <a:solidFill>
                  <a:schemeClr val="tx1"/>
                </a:solidFill>
                <a:latin typeface="微軟正黑體" pitchFamily="34" charset="-120"/>
                <a:ea typeface="微軟正黑體" pitchFamily="34" charset="-120"/>
              </a:rPr>
              <a:t>基隆捷運</a:t>
            </a:r>
          </a:p>
          <a:p>
            <a:pPr marL="266700" indent="-266700" algn="just">
              <a:spcBef>
                <a:spcPts val="600"/>
              </a:spcBef>
              <a:buBlip>
                <a:blip r:embed="rId3"/>
              </a:buBlip>
            </a:pPr>
            <a:r>
              <a:rPr lang="zh-TW" altLang="en-US" sz="1600" b="1" dirty="0">
                <a:solidFill>
                  <a:schemeClr val="tx1"/>
                </a:solidFill>
                <a:latin typeface="微軟正黑體" pitchFamily="34" charset="-120"/>
                <a:ea typeface="微軟正黑體" pitchFamily="34" charset="-120"/>
              </a:rPr>
              <a:t>三線共用機廠</a:t>
            </a:r>
          </a:p>
        </p:txBody>
      </p:sp>
      <p:sp>
        <p:nvSpPr>
          <p:cNvPr id="71" name="矩形 70"/>
          <p:cNvSpPr/>
          <p:nvPr/>
        </p:nvSpPr>
        <p:spPr>
          <a:xfrm>
            <a:off x="3450466" y="4923566"/>
            <a:ext cx="2885613" cy="1033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just">
              <a:spcBef>
                <a:spcPts val="600"/>
              </a:spcBef>
              <a:buBlip>
                <a:blip r:embed="rId3"/>
              </a:buBlip>
            </a:pPr>
            <a:r>
              <a:rPr lang="zh-TW" altLang="en-US" sz="1600" b="1" dirty="0">
                <a:solidFill>
                  <a:schemeClr val="tx1"/>
                </a:solidFill>
                <a:latin typeface="微軟正黑體" pitchFamily="34" charset="-120"/>
                <a:ea typeface="微軟正黑體" pitchFamily="34" charset="-120"/>
              </a:rPr>
              <a:t>與臺鐵共同形成北北基雙軌服務</a:t>
            </a:r>
            <a:endParaRPr lang="en-US" altLang="zh-TW" sz="1600" b="1" dirty="0">
              <a:solidFill>
                <a:schemeClr val="tx1"/>
              </a:solidFill>
              <a:latin typeface="微軟正黑體" pitchFamily="34" charset="-120"/>
              <a:ea typeface="微軟正黑體" pitchFamily="34" charset="-120"/>
            </a:endParaRPr>
          </a:p>
        </p:txBody>
      </p:sp>
      <p:sp>
        <p:nvSpPr>
          <p:cNvPr id="72" name="矩形 71"/>
          <p:cNvSpPr/>
          <p:nvPr/>
        </p:nvSpPr>
        <p:spPr>
          <a:xfrm>
            <a:off x="6420588" y="4923568"/>
            <a:ext cx="2513862" cy="1033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just">
              <a:spcBef>
                <a:spcPts val="600"/>
              </a:spcBef>
              <a:buBlip>
                <a:blip r:embed="rId3"/>
              </a:buBlip>
            </a:pPr>
            <a:r>
              <a:rPr lang="zh-TW" altLang="en-US" sz="1600" b="1" dirty="0">
                <a:solidFill>
                  <a:schemeClr val="tx1"/>
                </a:solidFill>
                <a:latin typeface="微軟正黑體" pitchFamily="34" charset="-120"/>
                <a:ea typeface="微軟正黑體" pitchFamily="34" charset="-120"/>
              </a:rPr>
              <a:t>臺鐵</a:t>
            </a:r>
            <a:r>
              <a:rPr lang="en-US" altLang="zh-TW" sz="1600" b="1" dirty="0">
                <a:solidFill>
                  <a:schemeClr val="tx1"/>
                </a:solidFill>
                <a:latin typeface="微軟正黑體" pitchFamily="34" charset="-120"/>
                <a:ea typeface="微軟正黑體" pitchFamily="34" charset="-120"/>
              </a:rPr>
              <a:t>/</a:t>
            </a:r>
            <a:r>
              <a:rPr lang="zh-TW" altLang="en-US" sz="1600" b="1" dirty="0">
                <a:solidFill>
                  <a:schemeClr val="tx1"/>
                </a:solidFill>
                <a:latin typeface="微軟正黑體" pitchFamily="34" charset="-120"/>
                <a:ea typeface="微軟正黑體" pitchFamily="34" charset="-120"/>
              </a:rPr>
              <a:t>基隆捷運</a:t>
            </a:r>
            <a:r>
              <a:rPr lang="en-US" altLang="zh-TW" sz="1600" b="1" dirty="0">
                <a:solidFill>
                  <a:schemeClr val="tx1"/>
                </a:solidFill>
                <a:latin typeface="微軟正黑體" pitchFamily="34" charset="-120"/>
                <a:ea typeface="微軟正黑體" pitchFamily="34" charset="-120"/>
              </a:rPr>
              <a:t>/</a:t>
            </a:r>
            <a:r>
              <a:rPr lang="zh-TW" altLang="en-US" sz="1600" b="1" dirty="0">
                <a:solidFill>
                  <a:schemeClr val="tx1"/>
                </a:solidFill>
                <a:latin typeface="微軟正黑體" pitchFamily="34" charset="-120"/>
                <a:ea typeface="微軟正黑體" pitchFamily="34" charset="-120"/>
              </a:rPr>
              <a:t>文湖線</a:t>
            </a:r>
            <a:endParaRPr lang="en-US" altLang="zh-TW" sz="1600" b="1" dirty="0">
              <a:solidFill>
                <a:schemeClr val="tx1"/>
              </a:solidFill>
              <a:latin typeface="微軟正黑體" pitchFamily="34" charset="-120"/>
              <a:ea typeface="微軟正黑體" pitchFamily="34" charset="-120"/>
            </a:endParaRPr>
          </a:p>
          <a:p>
            <a:pPr marL="266700" indent="-266700" algn="just">
              <a:spcBef>
                <a:spcPts val="600"/>
              </a:spcBef>
              <a:buBlip>
                <a:blip r:embed="rId3"/>
              </a:buBlip>
            </a:pPr>
            <a:r>
              <a:rPr lang="zh-TW" altLang="en-US" sz="1600" b="1" dirty="0">
                <a:solidFill>
                  <a:schemeClr val="bg1">
                    <a:lumMod val="50000"/>
                  </a:schemeClr>
                </a:solidFill>
                <a:latin typeface="微軟正黑體" pitchFamily="34" charset="-120"/>
                <a:ea typeface="微軟正黑體" pitchFamily="34" charset="-120"/>
              </a:rPr>
              <a:t>環狀線東環段</a:t>
            </a:r>
            <a:r>
              <a:rPr lang="en-US" altLang="zh-TW" sz="1600" b="1" dirty="0">
                <a:solidFill>
                  <a:schemeClr val="bg1">
                    <a:lumMod val="50000"/>
                  </a:schemeClr>
                </a:solidFill>
                <a:latin typeface="微軟正黑體" pitchFamily="34" charset="-120"/>
                <a:ea typeface="微軟正黑體" pitchFamily="34" charset="-120"/>
              </a:rPr>
              <a:t>/</a:t>
            </a:r>
            <a:r>
              <a:rPr lang="zh-TW" altLang="en-US" sz="1600" b="1" dirty="0">
                <a:solidFill>
                  <a:schemeClr val="bg1">
                    <a:lumMod val="50000"/>
                  </a:schemeClr>
                </a:solidFill>
                <a:latin typeface="微軟正黑體" pitchFamily="34" charset="-120"/>
                <a:ea typeface="微軟正黑體" pitchFamily="34" charset="-120"/>
              </a:rPr>
              <a:t>中和新蘆線</a:t>
            </a:r>
            <a:r>
              <a:rPr lang="en-US" altLang="zh-TW" sz="1600" b="1" dirty="0">
                <a:solidFill>
                  <a:schemeClr val="bg1">
                    <a:lumMod val="50000"/>
                  </a:schemeClr>
                </a:solidFill>
                <a:latin typeface="微軟正黑體" pitchFamily="34" charset="-120"/>
                <a:ea typeface="微軟正黑體" pitchFamily="34" charset="-120"/>
              </a:rPr>
              <a:t>/</a:t>
            </a:r>
            <a:r>
              <a:rPr lang="zh-TW" altLang="en-US" sz="1600" b="1" dirty="0">
                <a:solidFill>
                  <a:schemeClr val="bg1">
                    <a:lumMod val="50000"/>
                  </a:schemeClr>
                </a:solidFill>
                <a:latin typeface="微軟正黑體" pitchFamily="34" charset="-120"/>
                <a:ea typeface="微軟正黑體" pitchFamily="34" charset="-120"/>
              </a:rPr>
              <a:t>淡水信義線</a:t>
            </a:r>
          </a:p>
        </p:txBody>
      </p:sp>
      <p:sp>
        <p:nvSpPr>
          <p:cNvPr id="73" name="矩形 72"/>
          <p:cNvSpPr/>
          <p:nvPr/>
        </p:nvSpPr>
        <p:spPr>
          <a:xfrm>
            <a:off x="384746" y="4578770"/>
            <a:ext cx="2981213"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ctr">
              <a:spcBef>
                <a:spcPts val="600"/>
              </a:spcBef>
            </a:pPr>
            <a:r>
              <a:rPr lang="zh-TW" altLang="en-US" sz="1600" b="1" dirty="0">
                <a:solidFill>
                  <a:schemeClr val="bg1"/>
                </a:solidFill>
                <a:ea typeface="微軟正黑體" pitchFamily="34" charset="-120"/>
              </a:rPr>
              <a:t>整合</a:t>
            </a:r>
            <a:endParaRPr lang="en-US" altLang="zh-TW" sz="1600" b="1" dirty="0">
              <a:solidFill>
                <a:schemeClr val="bg1"/>
              </a:solidFill>
              <a:ea typeface="微軟正黑體" pitchFamily="34" charset="-120"/>
            </a:endParaRPr>
          </a:p>
        </p:txBody>
      </p:sp>
      <p:sp>
        <p:nvSpPr>
          <p:cNvPr id="74" name="矩形 73"/>
          <p:cNvSpPr/>
          <p:nvPr/>
        </p:nvSpPr>
        <p:spPr>
          <a:xfrm>
            <a:off x="3450464" y="4578770"/>
            <a:ext cx="2885615"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indent="-266700" algn="ctr">
              <a:spcBef>
                <a:spcPts val="600"/>
              </a:spcBef>
            </a:pPr>
            <a:r>
              <a:rPr lang="zh-TW" altLang="en-US" sz="1600" b="1" dirty="0">
                <a:solidFill>
                  <a:schemeClr val="bg1"/>
                </a:solidFill>
                <a:ea typeface="微軟正黑體" pitchFamily="34" charset="-120"/>
              </a:rPr>
              <a:t>串聯</a:t>
            </a:r>
            <a:endParaRPr lang="en-US" altLang="zh-TW" sz="1600" b="1" dirty="0">
              <a:solidFill>
                <a:schemeClr val="bg1"/>
              </a:solidFill>
              <a:ea typeface="微軟正黑體" pitchFamily="34" charset="-120"/>
            </a:endParaRPr>
          </a:p>
        </p:txBody>
      </p:sp>
      <p:sp>
        <p:nvSpPr>
          <p:cNvPr id="75" name="矩形 74"/>
          <p:cNvSpPr/>
          <p:nvPr/>
        </p:nvSpPr>
        <p:spPr>
          <a:xfrm>
            <a:off x="6420585" y="4578770"/>
            <a:ext cx="2485289" cy="3447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sz="1600" b="1" dirty="0">
                <a:latin typeface="微軟正黑體" panose="020B0604030504040204" pitchFamily="34" charset="-120"/>
                <a:ea typeface="微軟正黑體" panose="020B0604030504040204" pitchFamily="34" charset="-120"/>
              </a:rPr>
              <a:t>轉乘</a:t>
            </a:r>
          </a:p>
        </p:txBody>
      </p:sp>
      <p:sp>
        <p:nvSpPr>
          <p:cNvPr id="11" name="標題 3"/>
          <p:cNvSpPr txBox="1">
            <a:spLocks/>
          </p:cNvSpPr>
          <p:nvPr/>
        </p:nvSpPr>
        <p:spPr bwMode="auto">
          <a:xfrm>
            <a:off x="539750" y="0"/>
            <a:ext cx="8424000" cy="728663"/>
          </a:xfrm>
          <a:prstGeom prst="rect">
            <a:avLst/>
          </a:prstGeom>
          <a:noFill/>
          <a:ln w="9525">
            <a:no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30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Times New Roman" pitchFamily="18" charset="0"/>
              </a:rPr>
              <a:t>壹、計畫概要</a:t>
            </a:r>
          </a:p>
        </p:txBody>
      </p:sp>
    </p:spTree>
    <p:extLst>
      <p:ext uri="{BB962C8B-B14F-4D97-AF65-F5344CB8AC3E}">
        <p14:creationId xmlns:p14="http://schemas.microsoft.com/office/powerpoint/2010/main" xmlns="" val="369899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3"/>
          <p:cNvSpPr txBox="1">
            <a:spLocks/>
          </p:cNvSpPr>
          <p:nvPr/>
        </p:nvSpPr>
        <p:spPr bwMode="auto">
          <a:xfrm>
            <a:off x="441064" y="873806"/>
            <a:ext cx="8702937" cy="728663"/>
          </a:xfrm>
          <a:prstGeom prst="rect">
            <a:avLst/>
          </a:prstGeom>
          <a:noFill/>
          <a:ln w="9525">
            <a:noFill/>
            <a:miter lim="800000"/>
            <a:headEnd/>
            <a:tailEnd/>
          </a:ln>
        </p:spPr>
        <p:txBody>
          <a:bodyPr lIns="0" tIns="0" rIns="0" bIns="0" anchor="ctr"/>
          <a:lstStyle>
            <a:lvl1pPr algn="l" rtl="0" eaLnBrk="0" fontAlgn="base" hangingPunct="0">
              <a:spcBef>
                <a:spcPct val="0"/>
              </a:spcBef>
              <a:spcAft>
                <a:spcPct val="0"/>
              </a:spcAft>
              <a:defRPr kumimoji="1" lang="zh-TW" altLang="en-US" sz="3200" b="1" kern="1200" spc="300">
                <a:solidFill>
                  <a:srgbClr val="0070C0"/>
                </a:solidFill>
                <a:effectLst/>
                <a:latin typeface="Microsoft YaHei" panose="020B0503020204020204" pitchFamily="34" charset="-122"/>
                <a:ea typeface="Microsoft YaHei" panose="020B0503020204020204" pitchFamily="34" charset="-122"/>
                <a:cs typeface="Times New Roman" pitchFamily="18" charset="0"/>
              </a:defRPr>
            </a:lvl1pPr>
            <a:lvl2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2pPr>
            <a:lvl3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3pPr>
            <a:lvl4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4pPr>
            <a:lvl5pPr algn="l" rtl="0" eaLnBrk="0" fontAlgn="base" hangingPunct="0">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5pPr>
            <a:lvl6pPr marL="4572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6pPr>
            <a:lvl7pPr marL="9144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7pPr>
            <a:lvl8pPr marL="13716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8pPr>
            <a:lvl9pPr marL="1828800" algn="l" rtl="0" fontAlgn="base">
              <a:spcBef>
                <a:spcPct val="0"/>
              </a:spcBef>
              <a:spcAft>
                <a:spcPct val="0"/>
              </a:spcAft>
              <a:defRPr sz="3200" b="1">
                <a:solidFill>
                  <a:schemeClr val="tx1"/>
                </a:solidFill>
                <a:latin typeface="Times New Roman" pitchFamily="18" charset="0"/>
                <a:ea typeface="標楷體" pitchFamily="65" charset="-120"/>
                <a:cs typeface="Times New Roman" pitchFamily="18" charset="0"/>
              </a:defRPr>
            </a:lvl9pPr>
          </a:lstStyle>
          <a:p>
            <a:r>
              <a:rPr lang="zh-TW" altLang="en-US" dirty="0"/>
              <a:t>整合基捷、民汐線</a:t>
            </a:r>
            <a:r>
              <a:rPr lang="en-US" altLang="zh-TW" dirty="0"/>
              <a:t>-</a:t>
            </a:r>
            <a:r>
              <a:rPr lang="zh-TW" altLang="en-US" dirty="0"/>
              <a:t>分期建設</a:t>
            </a:r>
            <a:r>
              <a:rPr lang="en-US" altLang="zh-TW" dirty="0"/>
              <a:t>/</a:t>
            </a:r>
            <a:r>
              <a:rPr lang="zh-TW" altLang="en-US" dirty="0"/>
              <a:t>共軌營運</a:t>
            </a:r>
          </a:p>
        </p:txBody>
      </p:sp>
      <p:grpSp>
        <p:nvGrpSpPr>
          <p:cNvPr id="2" name="群組 160"/>
          <p:cNvGrpSpPr/>
          <p:nvPr/>
        </p:nvGrpSpPr>
        <p:grpSpPr>
          <a:xfrm>
            <a:off x="-2401723" y="-7769633"/>
            <a:ext cx="13343193" cy="6290679"/>
            <a:chOff x="-2401723" y="-7769633"/>
            <a:chExt cx="13343193" cy="6290679"/>
          </a:xfrm>
        </p:grpSpPr>
        <p:sp>
          <p:nvSpPr>
            <p:cNvPr id="119" name="圓角矩形 118"/>
            <p:cNvSpPr/>
            <p:nvPr/>
          </p:nvSpPr>
          <p:spPr>
            <a:xfrm>
              <a:off x="8898650" y="-7590533"/>
              <a:ext cx="450515" cy="1213249"/>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0" name="圓角矩形 119"/>
            <p:cNvSpPr/>
            <p:nvPr/>
          </p:nvSpPr>
          <p:spPr>
            <a:xfrm>
              <a:off x="8898650" y="-6147368"/>
              <a:ext cx="450515" cy="438906"/>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1" name="文字方塊 120"/>
            <p:cNvSpPr txBox="1"/>
            <p:nvPr/>
          </p:nvSpPr>
          <p:spPr>
            <a:xfrm>
              <a:off x="8699285" y="-7174131"/>
              <a:ext cx="849244" cy="400110"/>
            </a:xfrm>
            <a:prstGeom prst="rect">
              <a:avLst/>
            </a:prstGeom>
            <a:noFill/>
          </p:spPr>
          <p:txBody>
            <a:bodyPr wrap="square" rtlCol="0">
              <a:spAutoFit/>
            </a:bodyPr>
            <a:lstStyle/>
            <a:p>
              <a:pPr algn="ctr"/>
              <a:r>
                <a:rPr lang="en-US" altLang="zh-TW" sz="2000" b="1" dirty="0">
                  <a:solidFill>
                    <a:schemeClr val="bg1"/>
                  </a:solidFill>
                  <a:ea typeface="Microsoft YaHei" panose="020B0503020204020204" pitchFamily="34" charset="-122"/>
                </a:rPr>
                <a:t>SB</a:t>
              </a:r>
              <a:endParaRPr lang="zh-TW" altLang="en-US" sz="2000" b="1" dirty="0">
                <a:solidFill>
                  <a:schemeClr val="bg1"/>
                </a:solidFill>
                <a:ea typeface="Microsoft YaHei" panose="020B0503020204020204" pitchFamily="34" charset="-122"/>
              </a:endParaRPr>
            </a:p>
          </p:txBody>
        </p:sp>
        <p:sp>
          <p:nvSpPr>
            <p:cNvPr id="122" name="文字方塊 121"/>
            <p:cNvSpPr txBox="1"/>
            <p:nvPr/>
          </p:nvSpPr>
          <p:spPr>
            <a:xfrm>
              <a:off x="9367171" y="-7677053"/>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汐東捷運</a:t>
              </a:r>
            </a:p>
          </p:txBody>
        </p:sp>
        <p:sp>
          <p:nvSpPr>
            <p:cNvPr id="123" name="文字方塊 122"/>
            <p:cNvSpPr txBox="1"/>
            <p:nvPr/>
          </p:nvSpPr>
          <p:spPr>
            <a:xfrm>
              <a:off x="9367171" y="-6158747"/>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基隆捷運</a:t>
              </a:r>
            </a:p>
          </p:txBody>
        </p:sp>
        <p:sp>
          <p:nvSpPr>
            <p:cNvPr id="124" name="文字方塊 123"/>
            <p:cNvSpPr txBox="1"/>
            <p:nvPr/>
          </p:nvSpPr>
          <p:spPr>
            <a:xfrm>
              <a:off x="9367171" y="-7026041"/>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民生汐止線</a:t>
              </a:r>
            </a:p>
          </p:txBody>
        </p:sp>
        <p:sp>
          <p:nvSpPr>
            <p:cNvPr id="125" name="文字方塊 124"/>
            <p:cNvSpPr txBox="1"/>
            <p:nvPr/>
          </p:nvSpPr>
          <p:spPr>
            <a:xfrm>
              <a:off x="9367171" y="-7314097"/>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SB10~SB15</a:t>
              </a:r>
              <a:endParaRPr lang="zh-TW" altLang="en-US" b="1" dirty="0">
                <a:solidFill>
                  <a:schemeClr val="bg1">
                    <a:lumMod val="50000"/>
                  </a:schemeClr>
                </a:solidFill>
                <a:ea typeface="Microsoft YaHei" panose="020B0503020204020204" pitchFamily="34" charset="-122"/>
              </a:endParaRPr>
            </a:p>
          </p:txBody>
        </p:sp>
        <p:sp>
          <p:nvSpPr>
            <p:cNvPr id="126" name="文字方塊 125"/>
            <p:cNvSpPr txBox="1"/>
            <p:nvPr/>
          </p:nvSpPr>
          <p:spPr>
            <a:xfrm>
              <a:off x="9367171" y="-6643863"/>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SB01~SB15</a:t>
              </a:r>
              <a:endParaRPr lang="zh-TW" altLang="en-US" b="1" dirty="0">
                <a:solidFill>
                  <a:schemeClr val="bg1">
                    <a:lumMod val="50000"/>
                  </a:schemeClr>
                </a:solidFill>
                <a:ea typeface="Microsoft YaHei" panose="020B0503020204020204" pitchFamily="34" charset="-122"/>
              </a:endParaRPr>
            </a:p>
          </p:txBody>
        </p:sp>
        <p:cxnSp>
          <p:nvCxnSpPr>
            <p:cNvPr id="127" name="直線接點 126"/>
            <p:cNvCxnSpPr/>
            <p:nvPr/>
          </p:nvCxnSpPr>
          <p:spPr>
            <a:xfrm flipV="1">
              <a:off x="8854400" y="-7714627"/>
              <a:ext cx="0" cy="20797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2401723"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SB01</a:t>
              </a:r>
              <a:endParaRPr lang="zh-TW" altLang="en-US" sz="2000" b="1" dirty="0">
                <a:ea typeface="Microsoft YaHei" panose="020B0503020204020204" pitchFamily="34" charset="-122"/>
              </a:endParaRPr>
            </a:p>
          </p:txBody>
        </p:sp>
        <p:sp>
          <p:nvSpPr>
            <p:cNvPr id="133" name="文字方塊 132"/>
            <p:cNvSpPr txBox="1"/>
            <p:nvPr/>
          </p:nvSpPr>
          <p:spPr>
            <a:xfrm>
              <a:off x="-1577008"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SB02</a:t>
              </a:r>
              <a:endParaRPr lang="zh-TW" altLang="en-US" sz="2000" b="1" dirty="0">
                <a:ea typeface="Microsoft YaHei" panose="020B0503020204020204" pitchFamily="34" charset="-122"/>
              </a:endParaRPr>
            </a:p>
          </p:txBody>
        </p:sp>
        <p:sp>
          <p:nvSpPr>
            <p:cNvPr id="134" name="文字方塊 133"/>
            <p:cNvSpPr txBox="1"/>
            <p:nvPr/>
          </p:nvSpPr>
          <p:spPr>
            <a:xfrm>
              <a:off x="459887"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SB10</a:t>
              </a:r>
              <a:endParaRPr lang="zh-TW" altLang="en-US" sz="2000" b="1" dirty="0">
                <a:ea typeface="Microsoft YaHei" panose="020B0503020204020204" pitchFamily="34" charset="-122"/>
              </a:endParaRPr>
            </a:p>
          </p:txBody>
        </p:sp>
        <p:sp>
          <p:nvSpPr>
            <p:cNvPr id="135" name="文字方塊 134"/>
            <p:cNvSpPr txBox="1"/>
            <p:nvPr/>
          </p:nvSpPr>
          <p:spPr>
            <a:xfrm>
              <a:off x="481256" y="-5966864"/>
              <a:ext cx="849244"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南港</a:t>
              </a:r>
            </a:p>
          </p:txBody>
        </p:sp>
        <p:sp>
          <p:nvSpPr>
            <p:cNvPr id="136" name="文字方塊 135"/>
            <p:cNvSpPr txBox="1"/>
            <p:nvPr/>
          </p:nvSpPr>
          <p:spPr>
            <a:xfrm>
              <a:off x="2313516" y="-5966864"/>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樟樹灣</a:t>
              </a:r>
            </a:p>
          </p:txBody>
        </p:sp>
        <p:sp>
          <p:nvSpPr>
            <p:cNvPr id="137" name="文字方塊 136"/>
            <p:cNvSpPr txBox="1"/>
            <p:nvPr/>
          </p:nvSpPr>
          <p:spPr>
            <a:xfrm>
              <a:off x="2289286" y="-7769633"/>
              <a:ext cx="990139"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SB13</a:t>
              </a:r>
              <a:endParaRPr lang="zh-TW" altLang="en-US" sz="2000" b="1" dirty="0">
                <a:ea typeface="Microsoft YaHei" panose="020B0503020204020204" pitchFamily="34" charset="-122"/>
              </a:endParaRPr>
            </a:p>
          </p:txBody>
        </p:sp>
        <p:sp>
          <p:nvSpPr>
            <p:cNvPr id="153" name="文字方塊 152"/>
            <p:cNvSpPr txBox="1"/>
            <p:nvPr/>
          </p:nvSpPr>
          <p:spPr>
            <a:xfrm>
              <a:off x="2886690" y="-7769633"/>
              <a:ext cx="2939050" cy="400110"/>
            </a:xfrm>
            <a:prstGeom prst="rect">
              <a:avLst/>
            </a:prstGeom>
            <a:noFill/>
          </p:spPr>
          <p:txBody>
            <a:bodyPr wrap="square" rtlCol="0">
              <a:spAutoFit/>
            </a:bodyPr>
            <a:lstStyle/>
            <a:p>
              <a:pPr algn="ctr"/>
              <a:r>
                <a:rPr lang="zh-TW" altLang="en-US" sz="2000" b="1" dirty="0">
                  <a:solidFill>
                    <a:schemeClr val="accent2">
                      <a:lumMod val="75000"/>
                    </a:schemeClr>
                  </a:solidFill>
                  <a:ea typeface="Microsoft YaHei" panose="020B0503020204020204" pitchFamily="34" charset="-122"/>
                </a:rPr>
                <a:t>共軌段</a:t>
              </a:r>
            </a:p>
          </p:txBody>
        </p:sp>
        <p:grpSp>
          <p:nvGrpSpPr>
            <p:cNvPr id="4" name="群組 6"/>
            <p:cNvGrpSpPr/>
            <p:nvPr/>
          </p:nvGrpSpPr>
          <p:grpSpPr>
            <a:xfrm>
              <a:off x="-2211930" y="-7369260"/>
              <a:ext cx="11042920" cy="1460325"/>
              <a:chOff x="-4019353" y="2901060"/>
              <a:chExt cx="13926323" cy="1460325"/>
            </a:xfrm>
          </p:grpSpPr>
          <p:cxnSp>
            <p:nvCxnSpPr>
              <p:cNvPr id="128" name="直線接點 127"/>
              <p:cNvCxnSpPr>
                <a:stCxn id="131" idx="6"/>
                <a:endCxn id="155" idx="2"/>
              </p:cNvCxnSpPr>
              <p:nvPr/>
            </p:nvCxnSpPr>
            <p:spPr>
              <a:xfrm>
                <a:off x="-3572979" y="3109921"/>
                <a:ext cx="626747"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grpSp>
            <p:nvGrpSpPr>
              <p:cNvPr id="5" name="群組 5"/>
              <p:cNvGrpSpPr/>
              <p:nvPr/>
            </p:nvGrpSpPr>
            <p:grpSpPr>
              <a:xfrm>
                <a:off x="-4019353" y="2901060"/>
                <a:ext cx="13926323" cy="1460325"/>
                <a:chOff x="-4019353" y="2901060"/>
                <a:chExt cx="13926323" cy="1460325"/>
              </a:xfrm>
            </p:grpSpPr>
            <p:cxnSp>
              <p:nvCxnSpPr>
                <p:cNvPr id="129" name="直線接點 128"/>
                <p:cNvCxnSpPr>
                  <a:endCxn id="130" idx="6"/>
                </p:cNvCxnSpPr>
                <p:nvPr/>
              </p:nvCxnSpPr>
              <p:spPr>
                <a:xfrm flipH="1">
                  <a:off x="277098" y="4058522"/>
                  <a:ext cx="1961063"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30" name="橢圓 129"/>
                <p:cNvSpPr>
                  <a:spLocks/>
                </p:cNvSpPr>
                <p:nvPr/>
              </p:nvSpPr>
              <p:spPr>
                <a:xfrm>
                  <a:off x="-169275" y="3878522"/>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1" name="橢圓 130"/>
                <p:cNvSpPr>
                  <a:spLocks/>
                </p:cNvSpPr>
                <p:nvPr/>
              </p:nvSpPr>
              <p:spPr>
                <a:xfrm>
                  <a:off x="-4019353"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文字方塊 137"/>
                <p:cNvSpPr txBox="1"/>
                <p:nvPr/>
              </p:nvSpPr>
              <p:spPr>
                <a:xfrm>
                  <a:off x="3237028" y="2940755"/>
                  <a:ext cx="122803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SB14</a:t>
                  </a:r>
                  <a:endParaRPr lang="zh-TW" altLang="en-US" sz="2000" b="1" dirty="0">
                    <a:ea typeface="Microsoft YaHei" panose="020B0503020204020204" pitchFamily="34" charset="-122"/>
                  </a:endParaRPr>
                </a:p>
              </p:txBody>
            </p:sp>
            <p:sp>
              <p:nvSpPr>
                <p:cNvPr id="139" name="文字方塊 138"/>
                <p:cNvSpPr txBox="1"/>
                <p:nvPr/>
              </p:nvSpPr>
              <p:spPr>
                <a:xfrm>
                  <a:off x="3378752"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汐科</a:t>
                  </a:r>
                </a:p>
              </p:txBody>
            </p:sp>
            <p:sp>
              <p:nvSpPr>
                <p:cNvPr id="140" name="文字方塊 139"/>
                <p:cNvSpPr txBox="1"/>
                <p:nvPr/>
              </p:nvSpPr>
              <p:spPr>
                <a:xfrm>
                  <a:off x="4388108" y="3878522"/>
                  <a:ext cx="1920555"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汐止區公所</a:t>
                  </a:r>
                </a:p>
              </p:txBody>
            </p:sp>
            <p:sp>
              <p:nvSpPr>
                <p:cNvPr id="141" name="文字方塊 140"/>
                <p:cNvSpPr txBox="1"/>
                <p:nvPr/>
              </p:nvSpPr>
              <p:spPr>
                <a:xfrm>
                  <a:off x="6792093" y="3878521"/>
                  <a:ext cx="1204627"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北五堵</a:t>
                  </a:r>
                </a:p>
              </p:txBody>
            </p:sp>
            <p:cxnSp>
              <p:nvCxnSpPr>
                <p:cNvPr id="142" name="直線接點 141"/>
                <p:cNvCxnSpPr/>
                <p:nvPr/>
              </p:nvCxnSpPr>
              <p:spPr>
                <a:xfrm flipH="1">
                  <a:off x="3096966" y="3550928"/>
                  <a:ext cx="1911017" cy="0"/>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H="1">
                  <a:off x="3096967" y="3630699"/>
                  <a:ext cx="5850616"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44" name="橢圓 143"/>
                <p:cNvSpPr>
                  <a:spLocks/>
                </p:cNvSpPr>
                <p:nvPr/>
              </p:nvSpPr>
              <p:spPr>
                <a:xfrm>
                  <a:off x="5007981"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5" name="直線接點 144"/>
                <p:cNvCxnSpPr/>
                <p:nvPr/>
              </p:nvCxnSpPr>
              <p:spPr>
                <a:xfrm flipH="1" flipV="1">
                  <a:off x="2598160" y="3108955"/>
                  <a:ext cx="526104" cy="448899"/>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sp>
              <p:nvSpPr>
                <p:cNvPr id="146" name="文字方塊 145"/>
                <p:cNvSpPr txBox="1"/>
                <p:nvPr/>
              </p:nvSpPr>
              <p:spPr>
                <a:xfrm>
                  <a:off x="4692910" y="2940755"/>
                  <a:ext cx="1138847"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SB15</a:t>
                  </a:r>
                  <a:endParaRPr lang="zh-TW" altLang="en-US" sz="2000" b="1" dirty="0">
                    <a:ea typeface="Microsoft YaHei" panose="020B0503020204020204" pitchFamily="34" charset="-122"/>
                  </a:endParaRPr>
                </a:p>
              </p:txBody>
            </p:sp>
            <p:sp>
              <p:nvSpPr>
                <p:cNvPr id="147" name="橢圓 146"/>
                <p:cNvSpPr>
                  <a:spLocks/>
                </p:cNvSpPr>
                <p:nvPr/>
              </p:nvSpPr>
              <p:spPr>
                <a:xfrm>
                  <a:off x="3623069"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8" name="直線接點 147"/>
                <p:cNvCxnSpPr>
                  <a:endCxn id="156" idx="6"/>
                </p:cNvCxnSpPr>
                <p:nvPr/>
              </p:nvCxnSpPr>
              <p:spPr>
                <a:xfrm flipH="1">
                  <a:off x="277098" y="3108955"/>
                  <a:ext cx="1961063" cy="966"/>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flipH="1">
                  <a:off x="2598160" y="3631222"/>
                  <a:ext cx="526104" cy="42730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flipH="1">
                  <a:off x="9187707" y="3630699"/>
                  <a:ext cx="719263" cy="0"/>
                </a:xfrm>
                <a:prstGeom prst="line">
                  <a:avLst/>
                </a:prstGeom>
                <a:ln w="76200">
                  <a:solidFill>
                    <a:srgbClr val="00A884"/>
                  </a:solidFill>
                  <a:prstDash val="sysDot"/>
                </a:ln>
              </p:spPr>
              <p:style>
                <a:lnRef idx="1">
                  <a:schemeClr val="accent1"/>
                </a:lnRef>
                <a:fillRef idx="0">
                  <a:schemeClr val="accent1"/>
                </a:fillRef>
                <a:effectRef idx="0">
                  <a:schemeClr val="accent1"/>
                </a:effectRef>
                <a:fontRef idx="minor">
                  <a:schemeClr val="tx1"/>
                </a:fontRef>
              </p:style>
            </p:cxnSp>
            <p:sp>
              <p:nvSpPr>
                <p:cNvPr id="151" name="橢圓 150"/>
                <p:cNvSpPr>
                  <a:spLocks/>
                </p:cNvSpPr>
                <p:nvPr/>
              </p:nvSpPr>
              <p:spPr>
                <a:xfrm>
                  <a:off x="7178625"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2" name="圓角矩形 151"/>
                <p:cNvSpPr/>
                <p:nvPr/>
              </p:nvSpPr>
              <p:spPr>
                <a:xfrm>
                  <a:off x="2966085" y="2901060"/>
                  <a:ext cx="3225672" cy="1460325"/>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4" name="直線接點 153"/>
                <p:cNvCxnSpPr>
                  <a:stCxn id="155" idx="6"/>
                  <a:endCxn id="156" idx="2"/>
                </p:cNvCxnSpPr>
                <p:nvPr/>
              </p:nvCxnSpPr>
              <p:spPr>
                <a:xfrm>
                  <a:off x="-2499858" y="3109921"/>
                  <a:ext cx="2330582"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sp>
              <p:nvSpPr>
                <p:cNvPr id="155" name="橢圓 154"/>
                <p:cNvSpPr>
                  <a:spLocks/>
                </p:cNvSpPr>
                <p:nvPr/>
              </p:nvSpPr>
              <p:spPr>
                <a:xfrm>
                  <a:off x="-2946232"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6" name="橢圓 155"/>
                <p:cNvSpPr>
                  <a:spLocks/>
                </p:cNvSpPr>
                <p:nvPr/>
              </p:nvSpPr>
              <p:spPr>
                <a:xfrm>
                  <a:off x="-169275"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7" name="圓角矩形 156"/>
                <p:cNvSpPr/>
                <p:nvPr/>
              </p:nvSpPr>
              <p:spPr>
                <a:xfrm>
                  <a:off x="2214657" y="2929369"/>
                  <a:ext cx="389853" cy="1318115"/>
                </a:xfrm>
                <a:prstGeom prst="roundRect">
                  <a:avLst>
                    <a:gd name="adj" fmla="val 500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橢圓 157"/>
                <p:cNvSpPr>
                  <a:spLocks/>
                </p:cNvSpPr>
                <p:nvPr/>
              </p:nvSpPr>
              <p:spPr>
                <a:xfrm>
                  <a:off x="8947583"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9" name="文字方塊 158"/>
                <p:cNvSpPr txBox="1"/>
                <p:nvPr/>
              </p:nvSpPr>
              <p:spPr>
                <a:xfrm>
                  <a:off x="8692637"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八堵</a:t>
                  </a:r>
                </a:p>
              </p:txBody>
            </p:sp>
          </p:grpSp>
        </p:grpSp>
        <p:sp>
          <p:nvSpPr>
            <p:cNvPr id="17" name="矩形 16"/>
            <p:cNvSpPr/>
            <p:nvPr/>
          </p:nvSpPr>
          <p:spPr>
            <a:xfrm>
              <a:off x="1067287" y="-4025931"/>
              <a:ext cx="1744475"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7,190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18" name="矩形 17"/>
            <p:cNvSpPr/>
            <p:nvPr/>
          </p:nvSpPr>
          <p:spPr>
            <a:xfrm>
              <a:off x="1067288" y="-4917431"/>
              <a:ext cx="1744475"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2,560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p>
          </p:txBody>
        </p:sp>
        <p:sp>
          <p:nvSpPr>
            <p:cNvPr id="19" name="向下箭號 18"/>
            <p:cNvSpPr/>
            <p:nvPr/>
          </p:nvSpPr>
          <p:spPr>
            <a:xfrm>
              <a:off x="168867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0" name="矩形 19"/>
            <p:cNvSpPr/>
            <p:nvPr/>
          </p:nvSpPr>
          <p:spPr>
            <a:xfrm>
              <a:off x="1067287" y="-2805724"/>
              <a:ext cx="1744475" cy="1317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11,700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21" name="向下箭號 20"/>
            <p:cNvSpPr/>
            <p:nvPr/>
          </p:nvSpPr>
          <p:spPr>
            <a:xfrm>
              <a:off x="168867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2" name="矩形 21"/>
            <p:cNvSpPr/>
            <p:nvPr/>
          </p:nvSpPr>
          <p:spPr>
            <a:xfrm>
              <a:off x="-753961" y="-5337554"/>
              <a:ext cx="1738219"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汐東捷運</a:t>
              </a:r>
              <a:endParaRPr lang="en-US" altLang="zh-TW" sz="2400" b="1" dirty="0">
                <a:ea typeface="微軟正黑體" pitchFamily="34" charset="-120"/>
              </a:endParaRPr>
            </a:p>
          </p:txBody>
        </p:sp>
        <p:sp>
          <p:nvSpPr>
            <p:cNvPr id="23" name="矩形 22"/>
            <p:cNvSpPr/>
            <p:nvPr/>
          </p:nvSpPr>
          <p:spPr>
            <a:xfrm>
              <a:off x="-753961" y="-4054398"/>
              <a:ext cx="1738219"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基隆捷運</a:t>
              </a:r>
              <a:endParaRPr lang="en-US" altLang="zh-TW" sz="2400" b="1" dirty="0">
                <a:ea typeface="微軟正黑體" pitchFamily="34" charset="-120"/>
              </a:endParaRPr>
            </a:p>
            <a:p>
              <a:pPr algn="ctr"/>
              <a:r>
                <a:rPr lang="zh-TW" altLang="en-US" sz="2400" b="1" dirty="0">
                  <a:ea typeface="微軟正黑體" pitchFamily="34" charset="-120"/>
                </a:rPr>
                <a:t>加入營運</a:t>
              </a:r>
            </a:p>
          </p:txBody>
        </p:sp>
        <p:sp>
          <p:nvSpPr>
            <p:cNvPr id="24" name="矩形 23"/>
            <p:cNvSpPr/>
            <p:nvPr/>
          </p:nvSpPr>
          <p:spPr>
            <a:xfrm>
              <a:off x="-753961" y="-2805723"/>
              <a:ext cx="1738219" cy="13175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全路網營運</a:t>
              </a:r>
              <a:endParaRPr lang="en-US" altLang="zh-TW" sz="2400" b="1" dirty="0">
                <a:ea typeface="微軟正黑體" pitchFamily="34" charset="-120"/>
              </a:endParaRPr>
            </a:p>
            <a:p>
              <a:pPr algn="ct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民汐</a:t>
              </a: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基捷</a:t>
              </a:r>
              <a:r>
                <a:rPr lang="en-US" altLang="zh-TW" sz="2400" b="1" dirty="0">
                  <a:solidFill>
                    <a:schemeClr val="accent2">
                      <a:lumMod val="40000"/>
                      <a:lumOff val="60000"/>
                    </a:schemeClr>
                  </a:solidFill>
                  <a:ea typeface="微軟正黑體" pitchFamily="34" charset="-120"/>
                </a:rPr>
                <a:t>)</a:t>
              </a:r>
              <a:endParaRPr lang="zh-TW" altLang="en-US" sz="2400" b="1" dirty="0">
                <a:solidFill>
                  <a:schemeClr val="accent2">
                    <a:lumMod val="40000"/>
                    <a:lumOff val="60000"/>
                  </a:schemeClr>
                </a:solidFill>
                <a:ea typeface="微軟正黑體" pitchFamily="34" charset="-120"/>
              </a:endParaRPr>
            </a:p>
          </p:txBody>
        </p:sp>
        <p:sp>
          <p:nvSpPr>
            <p:cNvPr id="25" name="矩形 24"/>
            <p:cNvSpPr/>
            <p:nvPr/>
          </p:nvSpPr>
          <p:spPr>
            <a:xfrm>
              <a:off x="-1049221" y="-5337554"/>
              <a:ext cx="312903"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1</a:t>
              </a:r>
              <a:endParaRPr lang="zh-TW" altLang="en-US" sz="3600" b="1" dirty="0">
                <a:ea typeface="微軟正黑體" pitchFamily="34" charset="-120"/>
              </a:endParaRPr>
            </a:p>
          </p:txBody>
        </p:sp>
        <p:sp>
          <p:nvSpPr>
            <p:cNvPr id="26" name="矩形 25"/>
            <p:cNvSpPr/>
            <p:nvPr/>
          </p:nvSpPr>
          <p:spPr>
            <a:xfrm>
              <a:off x="-1049221" y="-4054398"/>
              <a:ext cx="312903"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2</a:t>
              </a:r>
              <a:endParaRPr lang="zh-TW" altLang="en-US" sz="3600" b="1" dirty="0">
                <a:ea typeface="微軟正黑體" pitchFamily="34" charset="-120"/>
              </a:endParaRPr>
            </a:p>
          </p:txBody>
        </p:sp>
        <p:sp>
          <p:nvSpPr>
            <p:cNvPr id="27" name="矩形 26"/>
            <p:cNvSpPr/>
            <p:nvPr/>
          </p:nvSpPr>
          <p:spPr>
            <a:xfrm>
              <a:off x="-1049221" y="-2805723"/>
              <a:ext cx="312903" cy="1317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3</a:t>
              </a:r>
              <a:endParaRPr lang="zh-TW" altLang="en-US" sz="3600" b="1" dirty="0">
                <a:ea typeface="微軟正黑體" pitchFamily="34" charset="-120"/>
              </a:endParaRPr>
            </a:p>
          </p:txBody>
        </p:sp>
        <p:cxnSp>
          <p:nvCxnSpPr>
            <p:cNvPr id="28" name="直線接點 27"/>
            <p:cNvCxnSpPr/>
            <p:nvPr/>
          </p:nvCxnSpPr>
          <p:spPr>
            <a:xfrm flipV="1">
              <a:off x="-697720" y="-5204957"/>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697720" y="-2700035"/>
              <a:ext cx="0" cy="11310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697720" y="-3958584"/>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952917" y="-4025931"/>
              <a:ext cx="295498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2" name="矩形 31"/>
            <p:cNvSpPr/>
            <p:nvPr/>
          </p:nvSpPr>
          <p:spPr>
            <a:xfrm>
              <a:off x="2952916" y="-4917430"/>
              <a:ext cx="2954986"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3" name="向下箭號 32"/>
            <p:cNvSpPr/>
            <p:nvPr/>
          </p:nvSpPr>
          <p:spPr>
            <a:xfrm>
              <a:off x="422189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4" name="矩形 33"/>
            <p:cNvSpPr/>
            <p:nvPr/>
          </p:nvSpPr>
          <p:spPr>
            <a:xfrm>
              <a:off x="2952917" y="-2805725"/>
              <a:ext cx="2954986" cy="1318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C00000"/>
                </a:solidFill>
                <a:ea typeface="微軟正黑體" pitchFamily="34" charset="-120"/>
              </a:endParaRPr>
            </a:p>
          </p:txBody>
        </p:sp>
        <p:sp>
          <p:nvSpPr>
            <p:cNvPr id="35" name="向下箭號 34"/>
            <p:cNvSpPr/>
            <p:nvPr/>
          </p:nvSpPr>
          <p:spPr>
            <a:xfrm>
              <a:off x="422189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6" name="矩形 35"/>
            <p:cNvSpPr/>
            <p:nvPr/>
          </p:nvSpPr>
          <p:spPr>
            <a:xfrm>
              <a:off x="6000231" y="-4025931"/>
              <a:ext cx="2202011"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37" name="矩形 36"/>
            <p:cNvSpPr/>
            <p:nvPr/>
          </p:nvSpPr>
          <p:spPr>
            <a:xfrm>
              <a:off x="6000231" y="-4895198"/>
              <a:ext cx="2202011" cy="59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BB6EF"/>
                </a:solidFill>
                <a:ea typeface="微軟正黑體" pitchFamily="34" charset="-120"/>
              </a:endParaRPr>
            </a:p>
          </p:txBody>
        </p:sp>
        <p:sp>
          <p:nvSpPr>
            <p:cNvPr id="38" name="向下箭號 37"/>
            <p:cNvSpPr/>
            <p:nvPr/>
          </p:nvSpPr>
          <p:spPr>
            <a:xfrm>
              <a:off x="6881035" y="-4301537"/>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9" name="矩形 38"/>
            <p:cNvSpPr/>
            <p:nvPr/>
          </p:nvSpPr>
          <p:spPr>
            <a:xfrm>
              <a:off x="6000231" y="-2805724"/>
              <a:ext cx="2202011"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40" name="向下箭號 39"/>
            <p:cNvSpPr/>
            <p:nvPr/>
          </p:nvSpPr>
          <p:spPr>
            <a:xfrm>
              <a:off x="6881035"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41" name="矩形 40"/>
            <p:cNvSpPr/>
            <p:nvPr/>
          </p:nvSpPr>
          <p:spPr>
            <a:xfrm>
              <a:off x="1064509" y="-5388609"/>
              <a:ext cx="1744475" cy="4379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站間尖峰運量</a:t>
              </a:r>
            </a:p>
          </p:txBody>
        </p:sp>
        <p:sp>
          <p:nvSpPr>
            <p:cNvPr id="42" name="矩形 41"/>
            <p:cNvSpPr/>
            <p:nvPr/>
          </p:nvSpPr>
          <p:spPr>
            <a:xfrm>
              <a:off x="2952916" y="-5388209"/>
              <a:ext cx="2955987" cy="4369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營運模式</a:t>
              </a:r>
            </a:p>
          </p:txBody>
        </p:sp>
        <p:sp>
          <p:nvSpPr>
            <p:cNvPr id="43" name="矩形 42"/>
            <p:cNvSpPr/>
            <p:nvPr/>
          </p:nvSpPr>
          <p:spPr>
            <a:xfrm>
              <a:off x="5997452" y="-5388210"/>
              <a:ext cx="2202011" cy="430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班距／編組</a:t>
              </a:r>
            </a:p>
          </p:txBody>
        </p:sp>
        <p:sp>
          <p:nvSpPr>
            <p:cNvPr id="44" name="矩形 43"/>
            <p:cNvSpPr/>
            <p:nvPr/>
          </p:nvSpPr>
          <p:spPr>
            <a:xfrm>
              <a:off x="-2211930" y="-5337555"/>
              <a:ext cx="577164" cy="384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800" b="1" dirty="0">
                  <a:ea typeface="微軟正黑體" pitchFamily="34" charset="-120"/>
                </a:rPr>
                <a:t>分 期 建 設  </a:t>
              </a:r>
            </a:p>
          </p:txBody>
        </p:sp>
        <p:sp>
          <p:nvSpPr>
            <p:cNvPr id="45" name="向右箭號 44"/>
            <p:cNvSpPr/>
            <p:nvPr/>
          </p:nvSpPr>
          <p:spPr>
            <a:xfrm>
              <a:off x="-1552479" y="-522613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6" name="向右箭號 45"/>
            <p:cNvSpPr/>
            <p:nvPr/>
          </p:nvSpPr>
          <p:spPr>
            <a:xfrm>
              <a:off x="-1552479" y="-3958333"/>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7" name="向右箭號 46"/>
            <p:cNvSpPr/>
            <p:nvPr/>
          </p:nvSpPr>
          <p:spPr>
            <a:xfrm>
              <a:off x="-1552479" y="-255355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8" name="矩形 47"/>
            <p:cNvSpPr/>
            <p:nvPr/>
          </p:nvSpPr>
          <p:spPr>
            <a:xfrm>
              <a:off x="8292238" y="-4025931"/>
              <a:ext cx="260685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49" name="矩形 48"/>
            <p:cNvSpPr/>
            <p:nvPr/>
          </p:nvSpPr>
          <p:spPr>
            <a:xfrm>
              <a:off x="8292240" y="-4917429"/>
              <a:ext cx="2606854" cy="615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zh-TW" sz="2000" b="1" dirty="0">
                <a:solidFill>
                  <a:schemeClr val="tx1">
                    <a:lumMod val="50000"/>
                    <a:lumOff val="50000"/>
                  </a:schemeClr>
                </a:solidFill>
                <a:ea typeface="微軟正黑體" pitchFamily="34" charset="-120"/>
              </a:endParaRPr>
            </a:p>
            <a:p>
              <a:pPr algn="ctr"/>
              <a:r>
                <a:rPr lang="en-US" altLang="zh-TW" sz="1650" b="1" dirty="0">
                  <a:solidFill>
                    <a:schemeClr val="tx1">
                      <a:lumMod val="65000"/>
                      <a:lumOff val="35000"/>
                    </a:schemeClr>
                  </a:solidFill>
                  <a:ea typeface="微軟正黑體" pitchFamily="34" charset="-120"/>
                </a:rPr>
                <a:t>SB15</a:t>
              </a:r>
              <a:r>
                <a:rPr lang="zh-TW" altLang="en-US" sz="1650" b="1" dirty="0">
                  <a:solidFill>
                    <a:schemeClr val="tx1">
                      <a:lumMod val="65000"/>
                      <a:lumOff val="35000"/>
                    </a:schemeClr>
                  </a:solidFill>
                  <a:ea typeface="微軟正黑體" pitchFamily="34" charset="-120"/>
                </a:rPr>
                <a:t>站折返</a:t>
              </a:r>
              <a:endParaRPr lang="en-US" altLang="zh-TW" sz="1650" b="1" dirty="0">
                <a:solidFill>
                  <a:schemeClr val="tx1">
                    <a:lumMod val="65000"/>
                    <a:lumOff val="35000"/>
                  </a:schemeClr>
                </a:solidFill>
                <a:ea typeface="微軟正黑體" pitchFamily="34" charset="-120"/>
              </a:endParaRPr>
            </a:p>
          </p:txBody>
        </p:sp>
        <p:sp>
          <p:nvSpPr>
            <p:cNvPr id="50" name="向下箭號 49"/>
            <p:cNvSpPr/>
            <p:nvPr/>
          </p:nvSpPr>
          <p:spPr>
            <a:xfrm>
              <a:off x="9317843"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1" name="矩形 50"/>
            <p:cNvSpPr/>
            <p:nvPr/>
          </p:nvSpPr>
          <p:spPr>
            <a:xfrm>
              <a:off x="8292237" y="-2805724"/>
              <a:ext cx="2649233"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52" name="向下箭號 51"/>
            <p:cNvSpPr/>
            <p:nvPr/>
          </p:nvSpPr>
          <p:spPr>
            <a:xfrm>
              <a:off x="9317843" y="-3081330"/>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3" name="矩形 52"/>
            <p:cNvSpPr/>
            <p:nvPr/>
          </p:nvSpPr>
          <p:spPr>
            <a:xfrm>
              <a:off x="8290537" y="-5388210"/>
              <a:ext cx="2608377" cy="42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共軌段班距</a:t>
              </a:r>
            </a:p>
          </p:txBody>
        </p:sp>
        <p:grpSp>
          <p:nvGrpSpPr>
            <p:cNvPr id="6" name="群組 53"/>
            <p:cNvGrpSpPr/>
            <p:nvPr/>
          </p:nvGrpSpPr>
          <p:grpSpPr>
            <a:xfrm>
              <a:off x="3160583" y="-2176352"/>
              <a:ext cx="1828258" cy="369332"/>
              <a:chOff x="5234546" y="-848353"/>
              <a:chExt cx="1828258" cy="369332"/>
            </a:xfrm>
          </p:grpSpPr>
          <p:sp>
            <p:nvSpPr>
              <p:cNvPr id="116" name="圓角矩形 115"/>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7" name="文字方塊 116"/>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7" name="群組 54"/>
            <p:cNvGrpSpPr/>
            <p:nvPr/>
          </p:nvGrpSpPr>
          <p:grpSpPr>
            <a:xfrm>
              <a:off x="3160583" y="-2491546"/>
              <a:ext cx="1828258" cy="369332"/>
              <a:chOff x="5234546" y="-848353"/>
              <a:chExt cx="1828258" cy="369332"/>
            </a:xfrm>
          </p:grpSpPr>
          <p:sp>
            <p:nvSpPr>
              <p:cNvPr id="114" name="圓角矩形 113"/>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5" name="文字方塊 114"/>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SB02</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SB10</a:t>
                </a:r>
                <a:endParaRPr lang="zh-TW" altLang="en-US" b="1" dirty="0">
                  <a:solidFill>
                    <a:schemeClr val="bg1"/>
                  </a:solidFill>
                  <a:ea typeface="微軟正黑體" pitchFamily="34" charset="-120"/>
                </a:endParaRPr>
              </a:p>
            </p:txBody>
          </p:sp>
        </p:grpSp>
        <p:sp>
          <p:nvSpPr>
            <p:cNvPr id="56" name="圓角矩形 55"/>
            <p:cNvSpPr/>
            <p:nvPr/>
          </p:nvSpPr>
          <p:spPr>
            <a:xfrm>
              <a:off x="3160583" y="-276488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57" name="文字方塊 56"/>
            <p:cNvSpPr txBox="1"/>
            <p:nvPr/>
          </p:nvSpPr>
          <p:spPr>
            <a:xfrm>
              <a:off x="3233745" y="-2806740"/>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SB01</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sp>
          <p:nvSpPr>
            <p:cNvPr id="58" name="文字方塊 57"/>
            <p:cNvSpPr txBox="1"/>
            <p:nvPr/>
          </p:nvSpPr>
          <p:spPr>
            <a:xfrm>
              <a:off x="4923055" y="-2807481"/>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全程車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sp>
          <p:nvSpPr>
            <p:cNvPr id="59" name="文字方塊 58"/>
            <p:cNvSpPr txBox="1"/>
            <p:nvPr/>
          </p:nvSpPr>
          <p:spPr>
            <a:xfrm>
              <a:off x="4923055" y="-2482534"/>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區間車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grpSp>
          <p:nvGrpSpPr>
            <p:cNvPr id="8" name="群組 59"/>
            <p:cNvGrpSpPr/>
            <p:nvPr/>
          </p:nvGrpSpPr>
          <p:grpSpPr>
            <a:xfrm>
              <a:off x="3160583" y="-4839975"/>
              <a:ext cx="1828258" cy="369332"/>
              <a:chOff x="5234546" y="-848353"/>
              <a:chExt cx="1828258" cy="369332"/>
            </a:xfrm>
          </p:grpSpPr>
          <p:sp>
            <p:nvSpPr>
              <p:cNvPr id="112" name="圓角矩形 111"/>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3" name="文字方塊 112"/>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9" name="群組 60"/>
            <p:cNvGrpSpPr/>
            <p:nvPr/>
          </p:nvGrpSpPr>
          <p:grpSpPr>
            <a:xfrm>
              <a:off x="3160583" y="-4048800"/>
              <a:ext cx="1828258" cy="369332"/>
              <a:chOff x="5234546" y="-848353"/>
              <a:chExt cx="1828258" cy="369332"/>
            </a:xfrm>
          </p:grpSpPr>
          <p:sp>
            <p:nvSpPr>
              <p:cNvPr id="110" name="圓角矩形 10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1" name="文字方塊 110"/>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10" name="群組 61"/>
            <p:cNvGrpSpPr/>
            <p:nvPr/>
          </p:nvGrpSpPr>
          <p:grpSpPr>
            <a:xfrm>
              <a:off x="3160583" y="-3720046"/>
              <a:ext cx="1828258" cy="369332"/>
              <a:chOff x="5234546" y="-848353"/>
              <a:chExt cx="1828258" cy="369332"/>
            </a:xfrm>
          </p:grpSpPr>
          <p:sp>
            <p:nvSpPr>
              <p:cNvPr id="108" name="圓角矩形 107"/>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9" name="文字方塊 108"/>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12" name="群組 62"/>
            <p:cNvGrpSpPr/>
            <p:nvPr/>
          </p:nvGrpSpPr>
          <p:grpSpPr>
            <a:xfrm>
              <a:off x="6161469" y="-2492336"/>
              <a:ext cx="1879534" cy="369332"/>
              <a:chOff x="5226946" y="-848353"/>
              <a:chExt cx="1640540" cy="369332"/>
            </a:xfrm>
          </p:grpSpPr>
          <p:sp>
            <p:nvSpPr>
              <p:cNvPr id="106" name="圓角矩形 105"/>
              <p:cNvSpPr/>
              <p:nvPr/>
            </p:nvSpPr>
            <p:spPr>
              <a:xfrm>
                <a:off x="5234547" y="-806493"/>
                <a:ext cx="1612459"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7" name="文字方塊 106"/>
              <p:cNvSpPr txBox="1"/>
              <p:nvPr/>
            </p:nvSpPr>
            <p:spPr>
              <a:xfrm>
                <a:off x="5226946" y="-848353"/>
                <a:ext cx="1640540"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5.4</a:t>
                </a:r>
                <a:r>
                  <a:rPr lang="zh-TW" altLang="en-US" b="1" dirty="0">
                    <a:solidFill>
                      <a:schemeClr val="bg1"/>
                    </a:solidFill>
                    <a:ea typeface="微軟正黑體" pitchFamily="34" charset="-120"/>
                  </a:rPr>
                  <a:t>分鐘／長編組</a:t>
                </a:r>
              </a:p>
            </p:txBody>
          </p:sp>
        </p:grpSp>
        <p:grpSp>
          <p:nvGrpSpPr>
            <p:cNvPr id="13" name="群組 63"/>
            <p:cNvGrpSpPr/>
            <p:nvPr/>
          </p:nvGrpSpPr>
          <p:grpSpPr>
            <a:xfrm>
              <a:off x="6177556" y="-2807530"/>
              <a:ext cx="1847360" cy="369332"/>
              <a:chOff x="8871816" y="-1734910"/>
              <a:chExt cx="1828258" cy="369332"/>
            </a:xfrm>
          </p:grpSpPr>
          <p:sp>
            <p:nvSpPr>
              <p:cNvPr id="104" name="圓角矩形 103"/>
              <p:cNvSpPr/>
              <p:nvPr/>
            </p:nvSpPr>
            <p:spPr>
              <a:xfrm>
                <a:off x="8871816" y="-169305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5" name="文字方塊 104"/>
              <p:cNvSpPr txBox="1"/>
              <p:nvPr/>
            </p:nvSpPr>
            <p:spPr>
              <a:xfrm>
                <a:off x="8944978" y="-1734910"/>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分鐘／長編組</a:t>
                </a:r>
              </a:p>
            </p:txBody>
          </p:sp>
        </p:grpSp>
        <p:grpSp>
          <p:nvGrpSpPr>
            <p:cNvPr id="14" name="群組 64"/>
            <p:cNvGrpSpPr/>
            <p:nvPr/>
          </p:nvGrpSpPr>
          <p:grpSpPr>
            <a:xfrm>
              <a:off x="6177556" y="-4048800"/>
              <a:ext cx="1847360" cy="369332"/>
              <a:chOff x="12417387" y="4634357"/>
              <a:chExt cx="1847360" cy="369332"/>
            </a:xfrm>
          </p:grpSpPr>
          <p:sp>
            <p:nvSpPr>
              <p:cNvPr id="102" name="圓角矩形 101"/>
              <p:cNvSpPr/>
              <p:nvPr/>
            </p:nvSpPr>
            <p:spPr>
              <a:xfrm>
                <a:off x="12417387" y="4676217"/>
                <a:ext cx="1847360"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3" name="文字方塊 102"/>
              <p:cNvSpPr txBox="1"/>
              <p:nvPr/>
            </p:nvSpPr>
            <p:spPr>
              <a:xfrm>
                <a:off x="12491313" y="4634357"/>
                <a:ext cx="1699509"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5" name="群組 65"/>
            <p:cNvGrpSpPr/>
            <p:nvPr/>
          </p:nvGrpSpPr>
          <p:grpSpPr>
            <a:xfrm>
              <a:off x="6177556" y="-4855298"/>
              <a:ext cx="1847361" cy="369332"/>
              <a:chOff x="5234546" y="-848353"/>
              <a:chExt cx="1828258" cy="369332"/>
            </a:xfrm>
          </p:grpSpPr>
          <p:sp>
            <p:nvSpPr>
              <p:cNvPr id="100" name="圓角矩形 9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1" name="文字方塊 100"/>
              <p:cNvSpPr txBox="1"/>
              <p:nvPr/>
            </p:nvSpPr>
            <p:spPr>
              <a:xfrm>
                <a:off x="5307708" y="-848353"/>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6" name="群組 66"/>
            <p:cNvGrpSpPr/>
            <p:nvPr/>
          </p:nvGrpSpPr>
          <p:grpSpPr>
            <a:xfrm>
              <a:off x="8945523" y="-4934575"/>
              <a:ext cx="1162772" cy="369332"/>
              <a:chOff x="5234546" y="-848353"/>
              <a:chExt cx="1828258" cy="369332"/>
            </a:xfrm>
          </p:grpSpPr>
          <p:sp>
            <p:nvSpPr>
              <p:cNvPr id="98" name="圓角矩形 97"/>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9" name="文字方塊 98"/>
              <p:cNvSpPr txBox="1"/>
              <p:nvPr/>
            </p:nvSpPr>
            <p:spPr>
              <a:xfrm>
                <a:off x="5307707"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a:t>
                </a:r>
              </a:p>
            </p:txBody>
          </p:sp>
        </p:grpSp>
        <p:grpSp>
          <p:nvGrpSpPr>
            <p:cNvPr id="54" name="群組 67"/>
            <p:cNvGrpSpPr/>
            <p:nvPr/>
          </p:nvGrpSpPr>
          <p:grpSpPr>
            <a:xfrm>
              <a:off x="8945523" y="-4002003"/>
              <a:ext cx="1162772" cy="369332"/>
              <a:chOff x="12887421" y="-2253443"/>
              <a:chExt cx="1162772" cy="369332"/>
            </a:xfrm>
          </p:grpSpPr>
          <p:sp>
            <p:nvSpPr>
              <p:cNvPr id="96" name="圓角矩形 95"/>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7" name="文字方塊 96"/>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55" name="群組 68"/>
            <p:cNvGrpSpPr/>
            <p:nvPr/>
          </p:nvGrpSpPr>
          <p:grpSpPr>
            <a:xfrm>
              <a:off x="8945523" y="-2669813"/>
              <a:ext cx="1162772" cy="369332"/>
              <a:chOff x="12887421" y="-2253443"/>
              <a:chExt cx="1162772" cy="369332"/>
            </a:xfrm>
          </p:grpSpPr>
          <p:sp>
            <p:nvSpPr>
              <p:cNvPr id="94" name="圓角矩形 93"/>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5" name="文字方塊 94"/>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60" name="群組 75"/>
            <p:cNvGrpSpPr/>
            <p:nvPr/>
          </p:nvGrpSpPr>
          <p:grpSpPr>
            <a:xfrm>
              <a:off x="3160583" y="-3391292"/>
              <a:ext cx="1828258" cy="369332"/>
              <a:chOff x="5234546" y="-848353"/>
              <a:chExt cx="1828258" cy="369332"/>
            </a:xfrm>
          </p:grpSpPr>
          <p:sp>
            <p:nvSpPr>
              <p:cNvPr id="92" name="圓角矩形 91"/>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3" name="文字方塊 92"/>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61" name="群組 76"/>
            <p:cNvGrpSpPr/>
            <p:nvPr/>
          </p:nvGrpSpPr>
          <p:grpSpPr>
            <a:xfrm>
              <a:off x="3160583" y="-1857539"/>
              <a:ext cx="1828258" cy="369332"/>
              <a:chOff x="5234546" y="-848353"/>
              <a:chExt cx="1828258" cy="369332"/>
            </a:xfrm>
          </p:grpSpPr>
          <p:sp>
            <p:nvSpPr>
              <p:cNvPr id="90" name="圓角矩形 89"/>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1" name="文字方塊 90"/>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62" name="群組 77"/>
            <p:cNvGrpSpPr/>
            <p:nvPr/>
          </p:nvGrpSpPr>
          <p:grpSpPr>
            <a:xfrm>
              <a:off x="6154094" y="-1855210"/>
              <a:ext cx="1894284" cy="369332"/>
              <a:chOff x="12440049" y="6401693"/>
              <a:chExt cx="1894284" cy="369332"/>
            </a:xfrm>
          </p:grpSpPr>
          <p:sp>
            <p:nvSpPr>
              <p:cNvPr id="88" name="圓角矩形 87"/>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9" name="文字方塊 88"/>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3" name="群組 78"/>
            <p:cNvGrpSpPr/>
            <p:nvPr/>
          </p:nvGrpSpPr>
          <p:grpSpPr>
            <a:xfrm>
              <a:off x="6154094" y="-2170311"/>
              <a:ext cx="1894284" cy="369332"/>
              <a:chOff x="12440049" y="6401693"/>
              <a:chExt cx="1894284" cy="369332"/>
            </a:xfrm>
          </p:grpSpPr>
          <p:sp>
            <p:nvSpPr>
              <p:cNvPr id="86" name="圓角矩形 85"/>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7" name="文字方塊 86"/>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4" name="群組 79"/>
            <p:cNvGrpSpPr/>
            <p:nvPr/>
          </p:nvGrpSpPr>
          <p:grpSpPr>
            <a:xfrm>
              <a:off x="6154094" y="-3392262"/>
              <a:ext cx="1894284" cy="369332"/>
              <a:chOff x="12440049" y="6401693"/>
              <a:chExt cx="1894284" cy="369332"/>
            </a:xfrm>
          </p:grpSpPr>
          <p:sp>
            <p:nvSpPr>
              <p:cNvPr id="84" name="圓角矩形 83"/>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5" name="文字方塊 84"/>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5" name="群組 80"/>
            <p:cNvGrpSpPr/>
            <p:nvPr/>
          </p:nvGrpSpPr>
          <p:grpSpPr>
            <a:xfrm>
              <a:off x="6154094" y="-3720531"/>
              <a:ext cx="1894284" cy="369332"/>
              <a:chOff x="12440049" y="6401693"/>
              <a:chExt cx="1894284" cy="369332"/>
            </a:xfrm>
          </p:grpSpPr>
          <p:sp>
            <p:nvSpPr>
              <p:cNvPr id="82" name="圓角矩形 81"/>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3" name="文字方塊 82"/>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sp>
        <p:nvSpPr>
          <p:cNvPr id="162" name="標題 3"/>
          <p:cNvSpPr txBox="1">
            <a:spLocks/>
          </p:cNvSpPr>
          <p:nvPr/>
        </p:nvSpPr>
        <p:spPr bwMode="auto">
          <a:xfrm>
            <a:off x="539750" y="0"/>
            <a:ext cx="8424000" cy="728663"/>
          </a:xfrm>
          <a:prstGeom prst="rect">
            <a:avLst/>
          </a:prstGeom>
          <a:noFill/>
          <a:ln w="9525">
            <a:no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30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Times New Roman" pitchFamily="18" charset="0"/>
              </a:rPr>
              <a:t>壹、計畫概要</a:t>
            </a:r>
          </a:p>
        </p:txBody>
      </p:sp>
      <p:pic>
        <p:nvPicPr>
          <p:cNvPr id="2051" name="Picture 3"/>
          <p:cNvPicPr>
            <a:picLocks noChangeAspect="1" noChangeArrowheads="1"/>
          </p:cNvPicPr>
          <p:nvPr/>
        </p:nvPicPr>
        <p:blipFill>
          <a:blip r:embed="rId2" cstate="print"/>
          <a:srcRect l="816" r="1396"/>
          <a:stretch>
            <a:fillRect/>
          </a:stretch>
        </p:blipFill>
        <p:spPr bwMode="auto">
          <a:xfrm>
            <a:off x="344245" y="1703424"/>
            <a:ext cx="8799755" cy="4245555"/>
          </a:xfrm>
          <a:prstGeom prst="rect">
            <a:avLst/>
          </a:prstGeom>
          <a:noFill/>
          <a:ln w="9525">
            <a:noFill/>
            <a:miter lim="800000"/>
            <a:headEnd/>
            <a:tailEnd/>
          </a:ln>
        </p:spPr>
      </p:pic>
      <p:sp>
        <p:nvSpPr>
          <p:cNvPr id="160" name="文字方塊 159"/>
          <p:cNvSpPr txBox="1"/>
          <p:nvPr/>
        </p:nvSpPr>
        <p:spPr bwMode="auto">
          <a:xfrm>
            <a:off x="8380211" y="5524051"/>
            <a:ext cx="537880" cy="142058"/>
          </a:xfrm>
          <a:prstGeom prst="rect">
            <a:avLst/>
          </a:prstGeom>
          <a:solidFill>
            <a:srgbClr val="00B050"/>
          </a:solidFill>
          <a:ln w="9525">
            <a:noFill/>
            <a:miter lim="800000"/>
            <a:headEnd/>
            <a:tailEnd/>
          </a:ln>
        </p:spPr>
        <p:txBody>
          <a:bodyPr wrap="square" lIns="0" tIns="0" rIns="0" bIns="0" rtlCol="0" anchor="ctr" anchorCtr="0">
            <a:noAutofit/>
          </a:bodyPr>
          <a:lstStyle/>
          <a:p>
            <a:pPr algn="ctr">
              <a:lnSpc>
                <a:spcPct val="90000"/>
              </a:lnSpc>
              <a:spcBef>
                <a:spcPct val="20000"/>
              </a:spcBef>
            </a:pPr>
            <a:r>
              <a:rPr lang="en-US" altLang="zh-TW" sz="1400" dirty="0">
                <a:solidFill>
                  <a:schemeClr val="bg1"/>
                </a:solidFill>
                <a:latin typeface="Arial" pitchFamily="34" charset="0"/>
                <a:ea typeface="華康中圓體" pitchFamily="49" charset="-120"/>
                <a:cs typeface="Arial" pitchFamily="34" charset="0"/>
              </a:rPr>
              <a:t>20</a:t>
            </a:r>
            <a:r>
              <a:rPr lang="zh-TW" altLang="en-US" sz="1400" dirty="0">
                <a:solidFill>
                  <a:schemeClr val="bg1"/>
                </a:solidFill>
                <a:latin typeface="Arial" pitchFamily="34" charset="0"/>
                <a:ea typeface="華康中圓體" pitchFamily="49" charset="-120"/>
                <a:cs typeface="Arial" pitchFamily="34" charset="0"/>
              </a:rPr>
              <a:t>列</a:t>
            </a:r>
          </a:p>
        </p:txBody>
      </p:sp>
      <p:sp>
        <p:nvSpPr>
          <p:cNvPr id="161" name="文字方塊 160"/>
          <p:cNvSpPr txBox="1"/>
          <p:nvPr/>
        </p:nvSpPr>
        <p:spPr bwMode="auto">
          <a:xfrm>
            <a:off x="8363473" y="4545344"/>
            <a:ext cx="537880" cy="142058"/>
          </a:xfrm>
          <a:prstGeom prst="rect">
            <a:avLst/>
          </a:prstGeom>
          <a:solidFill>
            <a:srgbClr val="00B050"/>
          </a:solidFill>
          <a:ln w="9525">
            <a:noFill/>
            <a:miter lim="800000"/>
            <a:headEnd/>
            <a:tailEnd/>
          </a:ln>
        </p:spPr>
        <p:txBody>
          <a:bodyPr wrap="square" lIns="0" tIns="0" rIns="0" bIns="0" rtlCol="0" anchor="ctr" anchorCtr="0">
            <a:noAutofit/>
          </a:bodyPr>
          <a:lstStyle/>
          <a:p>
            <a:pPr algn="ctr">
              <a:lnSpc>
                <a:spcPct val="90000"/>
              </a:lnSpc>
              <a:spcBef>
                <a:spcPct val="20000"/>
              </a:spcBef>
            </a:pPr>
            <a:r>
              <a:rPr lang="en-US" altLang="zh-TW" sz="1400" dirty="0">
                <a:solidFill>
                  <a:schemeClr val="bg1"/>
                </a:solidFill>
                <a:latin typeface="Arial" pitchFamily="34" charset="0"/>
                <a:ea typeface="華康中圓體" pitchFamily="49" charset="-120"/>
                <a:cs typeface="Arial" pitchFamily="34" charset="0"/>
              </a:rPr>
              <a:t>20</a:t>
            </a:r>
            <a:r>
              <a:rPr lang="zh-TW" altLang="en-US" sz="1400" dirty="0">
                <a:solidFill>
                  <a:schemeClr val="bg1"/>
                </a:solidFill>
                <a:latin typeface="Arial" pitchFamily="34" charset="0"/>
                <a:ea typeface="華康中圓體" pitchFamily="49" charset="-120"/>
                <a:cs typeface="Arial" pitchFamily="34" charset="0"/>
              </a:rPr>
              <a:t>列</a:t>
            </a:r>
          </a:p>
        </p:txBody>
      </p:sp>
    </p:spTree>
    <p:extLst>
      <p:ext uri="{BB962C8B-B14F-4D97-AF65-F5344CB8AC3E}">
        <p14:creationId xmlns:p14="http://schemas.microsoft.com/office/powerpoint/2010/main" xmlns="" val="330414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60"/>
          <p:cNvGrpSpPr/>
          <p:nvPr/>
        </p:nvGrpSpPr>
        <p:grpSpPr>
          <a:xfrm>
            <a:off x="-2401723" y="-7769633"/>
            <a:ext cx="13343193" cy="6290679"/>
            <a:chOff x="-2401723" y="-7769633"/>
            <a:chExt cx="13343193" cy="6290679"/>
          </a:xfrm>
        </p:grpSpPr>
        <p:sp>
          <p:nvSpPr>
            <p:cNvPr id="119" name="圓角矩形 118"/>
            <p:cNvSpPr/>
            <p:nvPr/>
          </p:nvSpPr>
          <p:spPr>
            <a:xfrm>
              <a:off x="8898650" y="-7590533"/>
              <a:ext cx="450515" cy="1213249"/>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0" name="圓角矩形 119"/>
            <p:cNvSpPr/>
            <p:nvPr/>
          </p:nvSpPr>
          <p:spPr>
            <a:xfrm>
              <a:off x="8898650" y="-6147368"/>
              <a:ext cx="450515" cy="438906"/>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1" name="文字方塊 120"/>
            <p:cNvSpPr txBox="1"/>
            <p:nvPr/>
          </p:nvSpPr>
          <p:spPr>
            <a:xfrm>
              <a:off x="8699285" y="-7174131"/>
              <a:ext cx="849244" cy="400110"/>
            </a:xfrm>
            <a:prstGeom prst="rect">
              <a:avLst/>
            </a:prstGeom>
            <a:noFill/>
          </p:spPr>
          <p:txBody>
            <a:bodyPr wrap="square" rtlCol="0">
              <a:spAutoFit/>
            </a:bodyPr>
            <a:lstStyle/>
            <a:p>
              <a:pPr algn="ctr"/>
              <a:r>
                <a:rPr lang="en-US" altLang="zh-TW" sz="2000" b="1" dirty="0">
                  <a:solidFill>
                    <a:schemeClr val="bg1"/>
                  </a:solidFill>
                  <a:ea typeface="Microsoft YaHei" panose="020B0503020204020204" pitchFamily="34" charset="-122"/>
                </a:rPr>
                <a:t>SB</a:t>
              </a:r>
              <a:endParaRPr lang="zh-TW" altLang="en-US" sz="2000" b="1" dirty="0">
                <a:solidFill>
                  <a:schemeClr val="bg1"/>
                </a:solidFill>
                <a:ea typeface="Microsoft YaHei" panose="020B0503020204020204" pitchFamily="34" charset="-122"/>
              </a:endParaRPr>
            </a:p>
          </p:txBody>
        </p:sp>
        <p:sp>
          <p:nvSpPr>
            <p:cNvPr id="122" name="文字方塊 121"/>
            <p:cNvSpPr txBox="1"/>
            <p:nvPr/>
          </p:nvSpPr>
          <p:spPr>
            <a:xfrm>
              <a:off x="9367171" y="-7677053"/>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汐東捷運</a:t>
              </a:r>
            </a:p>
          </p:txBody>
        </p:sp>
        <p:sp>
          <p:nvSpPr>
            <p:cNvPr id="123" name="文字方塊 122"/>
            <p:cNvSpPr txBox="1"/>
            <p:nvPr/>
          </p:nvSpPr>
          <p:spPr>
            <a:xfrm>
              <a:off x="9367171" y="-6158747"/>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基隆捷運</a:t>
              </a:r>
            </a:p>
          </p:txBody>
        </p:sp>
        <p:sp>
          <p:nvSpPr>
            <p:cNvPr id="124" name="文字方塊 123"/>
            <p:cNvSpPr txBox="1"/>
            <p:nvPr/>
          </p:nvSpPr>
          <p:spPr>
            <a:xfrm>
              <a:off x="9367171" y="-7026041"/>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民生汐止線</a:t>
              </a:r>
            </a:p>
          </p:txBody>
        </p:sp>
        <p:sp>
          <p:nvSpPr>
            <p:cNvPr id="125" name="文字方塊 124"/>
            <p:cNvSpPr txBox="1"/>
            <p:nvPr/>
          </p:nvSpPr>
          <p:spPr>
            <a:xfrm>
              <a:off x="9367171" y="-7314097"/>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SB10~SB15</a:t>
              </a:r>
              <a:endParaRPr lang="zh-TW" altLang="en-US" b="1" dirty="0">
                <a:solidFill>
                  <a:schemeClr val="bg1">
                    <a:lumMod val="50000"/>
                  </a:schemeClr>
                </a:solidFill>
                <a:ea typeface="Microsoft YaHei" panose="020B0503020204020204" pitchFamily="34" charset="-122"/>
              </a:endParaRPr>
            </a:p>
          </p:txBody>
        </p:sp>
        <p:sp>
          <p:nvSpPr>
            <p:cNvPr id="126" name="文字方塊 125"/>
            <p:cNvSpPr txBox="1"/>
            <p:nvPr/>
          </p:nvSpPr>
          <p:spPr>
            <a:xfrm>
              <a:off x="9367171" y="-6643863"/>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SB01~SB15</a:t>
              </a:r>
              <a:endParaRPr lang="zh-TW" altLang="en-US" b="1" dirty="0">
                <a:solidFill>
                  <a:schemeClr val="bg1">
                    <a:lumMod val="50000"/>
                  </a:schemeClr>
                </a:solidFill>
                <a:ea typeface="Microsoft YaHei" panose="020B0503020204020204" pitchFamily="34" charset="-122"/>
              </a:endParaRPr>
            </a:p>
          </p:txBody>
        </p:sp>
        <p:cxnSp>
          <p:nvCxnSpPr>
            <p:cNvPr id="127" name="直線接點 126"/>
            <p:cNvCxnSpPr/>
            <p:nvPr/>
          </p:nvCxnSpPr>
          <p:spPr>
            <a:xfrm flipV="1">
              <a:off x="8854400" y="-7714627"/>
              <a:ext cx="0" cy="20797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2401723"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SB01</a:t>
              </a:r>
              <a:endParaRPr lang="zh-TW" altLang="en-US" sz="2000" b="1" dirty="0">
                <a:ea typeface="Microsoft YaHei" panose="020B0503020204020204" pitchFamily="34" charset="-122"/>
              </a:endParaRPr>
            </a:p>
          </p:txBody>
        </p:sp>
        <p:sp>
          <p:nvSpPr>
            <p:cNvPr id="133" name="文字方塊 132"/>
            <p:cNvSpPr txBox="1"/>
            <p:nvPr/>
          </p:nvSpPr>
          <p:spPr>
            <a:xfrm>
              <a:off x="-1577008"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SB02</a:t>
              </a:r>
              <a:endParaRPr lang="zh-TW" altLang="en-US" sz="2000" b="1" dirty="0">
                <a:ea typeface="Microsoft YaHei" panose="020B0503020204020204" pitchFamily="34" charset="-122"/>
              </a:endParaRPr>
            </a:p>
          </p:txBody>
        </p:sp>
        <p:sp>
          <p:nvSpPr>
            <p:cNvPr id="134" name="文字方塊 133"/>
            <p:cNvSpPr txBox="1"/>
            <p:nvPr/>
          </p:nvSpPr>
          <p:spPr>
            <a:xfrm>
              <a:off x="459887"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SB10</a:t>
              </a:r>
              <a:endParaRPr lang="zh-TW" altLang="en-US" sz="2000" b="1" dirty="0">
                <a:ea typeface="Microsoft YaHei" panose="020B0503020204020204" pitchFamily="34" charset="-122"/>
              </a:endParaRPr>
            </a:p>
          </p:txBody>
        </p:sp>
        <p:sp>
          <p:nvSpPr>
            <p:cNvPr id="135" name="文字方塊 134"/>
            <p:cNvSpPr txBox="1"/>
            <p:nvPr/>
          </p:nvSpPr>
          <p:spPr>
            <a:xfrm>
              <a:off x="481256" y="-5966864"/>
              <a:ext cx="849244"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南港</a:t>
              </a:r>
            </a:p>
          </p:txBody>
        </p:sp>
        <p:sp>
          <p:nvSpPr>
            <p:cNvPr id="136" name="文字方塊 135"/>
            <p:cNvSpPr txBox="1"/>
            <p:nvPr/>
          </p:nvSpPr>
          <p:spPr>
            <a:xfrm>
              <a:off x="2313516" y="-5966864"/>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樟樹灣</a:t>
              </a:r>
            </a:p>
          </p:txBody>
        </p:sp>
        <p:sp>
          <p:nvSpPr>
            <p:cNvPr id="137" name="文字方塊 136"/>
            <p:cNvSpPr txBox="1"/>
            <p:nvPr/>
          </p:nvSpPr>
          <p:spPr>
            <a:xfrm>
              <a:off x="2289286" y="-7769633"/>
              <a:ext cx="990139"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SB13</a:t>
              </a:r>
              <a:endParaRPr lang="zh-TW" altLang="en-US" sz="2000" b="1" dirty="0">
                <a:ea typeface="Microsoft YaHei" panose="020B0503020204020204" pitchFamily="34" charset="-122"/>
              </a:endParaRPr>
            </a:p>
          </p:txBody>
        </p:sp>
        <p:sp>
          <p:nvSpPr>
            <p:cNvPr id="153" name="文字方塊 152"/>
            <p:cNvSpPr txBox="1"/>
            <p:nvPr/>
          </p:nvSpPr>
          <p:spPr>
            <a:xfrm>
              <a:off x="2886690" y="-7769633"/>
              <a:ext cx="2939050" cy="400110"/>
            </a:xfrm>
            <a:prstGeom prst="rect">
              <a:avLst/>
            </a:prstGeom>
            <a:noFill/>
          </p:spPr>
          <p:txBody>
            <a:bodyPr wrap="square" rtlCol="0">
              <a:spAutoFit/>
            </a:bodyPr>
            <a:lstStyle/>
            <a:p>
              <a:pPr algn="ctr"/>
              <a:r>
                <a:rPr lang="zh-TW" altLang="en-US" sz="2000" b="1" dirty="0">
                  <a:solidFill>
                    <a:schemeClr val="accent2">
                      <a:lumMod val="75000"/>
                    </a:schemeClr>
                  </a:solidFill>
                  <a:ea typeface="Microsoft YaHei" panose="020B0503020204020204" pitchFamily="34" charset="-122"/>
                </a:rPr>
                <a:t>共軌段</a:t>
              </a:r>
            </a:p>
          </p:txBody>
        </p:sp>
        <p:grpSp>
          <p:nvGrpSpPr>
            <p:cNvPr id="3" name="群組 6"/>
            <p:cNvGrpSpPr/>
            <p:nvPr/>
          </p:nvGrpSpPr>
          <p:grpSpPr>
            <a:xfrm>
              <a:off x="-2211930" y="-7369260"/>
              <a:ext cx="11042920" cy="1460325"/>
              <a:chOff x="-4019353" y="2901060"/>
              <a:chExt cx="13926323" cy="1460325"/>
            </a:xfrm>
          </p:grpSpPr>
          <p:cxnSp>
            <p:nvCxnSpPr>
              <p:cNvPr id="128" name="直線接點 127"/>
              <p:cNvCxnSpPr>
                <a:stCxn id="131" idx="6"/>
                <a:endCxn id="155" idx="2"/>
              </p:cNvCxnSpPr>
              <p:nvPr/>
            </p:nvCxnSpPr>
            <p:spPr>
              <a:xfrm>
                <a:off x="-3572979" y="3109921"/>
                <a:ext cx="626747"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grpSp>
            <p:nvGrpSpPr>
              <p:cNvPr id="4" name="群組 5"/>
              <p:cNvGrpSpPr/>
              <p:nvPr/>
            </p:nvGrpSpPr>
            <p:grpSpPr>
              <a:xfrm>
                <a:off x="-4019353" y="2901060"/>
                <a:ext cx="13926323" cy="1460325"/>
                <a:chOff x="-4019353" y="2901060"/>
                <a:chExt cx="13926323" cy="1460325"/>
              </a:xfrm>
            </p:grpSpPr>
            <p:cxnSp>
              <p:nvCxnSpPr>
                <p:cNvPr id="129" name="直線接點 128"/>
                <p:cNvCxnSpPr>
                  <a:endCxn id="130" idx="6"/>
                </p:cNvCxnSpPr>
                <p:nvPr/>
              </p:nvCxnSpPr>
              <p:spPr>
                <a:xfrm flipH="1">
                  <a:off x="277098" y="4058522"/>
                  <a:ext cx="1961063"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30" name="橢圓 129"/>
                <p:cNvSpPr>
                  <a:spLocks/>
                </p:cNvSpPr>
                <p:nvPr/>
              </p:nvSpPr>
              <p:spPr>
                <a:xfrm>
                  <a:off x="-169275" y="3878522"/>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1" name="橢圓 130"/>
                <p:cNvSpPr>
                  <a:spLocks/>
                </p:cNvSpPr>
                <p:nvPr/>
              </p:nvSpPr>
              <p:spPr>
                <a:xfrm>
                  <a:off x="-4019353"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文字方塊 137"/>
                <p:cNvSpPr txBox="1"/>
                <p:nvPr/>
              </p:nvSpPr>
              <p:spPr>
                <a:xfrm>
                  <a:off x="3237028" y="2940755"/>
                  <a:ext cx="122803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SB14</a:t>
                  </a:r>
                  <a:endParaRPr lang="zh-TW" altLang="en-US" sz="2000" b="1" dirty="0">
                    <a:ea typeface="Microsoft YaHei" panose="020B0503020204020204" pitchFamily="34" charset="-122"/>
                  </a:endParaRPr>
                </a:p>
              </p:txBody>
            </p:sp>
            <p:sp>
              <p:nvSpPr>
                <p:cNvPr id="139" name="文字方塊 138"/>
                <p:cNvSpPr txBox="1"/>
                <p:nvPr/>
              </p:nvSpPr>
              <p:spPr>
                <a:xfrm>
                  <a:off x="3378752"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汐科</a:t>
                  </a:r>
                </a:p>
              </p:txBody>
            </p:sp>
            <p:sp>
              <p:nvSpPr>
                <p:cNvPr id="140" name="文字方塊 139"/>
                <p:cNvSpPr txBox="1"/>
                <p:nvPr/>
              </p:nvSpPr>
              <p:spPr>
                <a:xfrm>
                  <a:off x="4388108" y="3878522"/>
                  <a:ext cx="1920555"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汐止區公所</a:t>
                  </a:r>
                </a:p>
              </p:txBody>
            </p:sp>
            <p:sp>
              <p:nvSpPr>
                <p:cNvPr id="141" name="文字方塊 140"/>
                <p:cNvSpPr txBox="1"/>
                <p:nvPr/>
              </p:nvSpPr>
              <p:spPr>
                <a:xfrm>
                  <a:off x="6792093" y="3878521"/>
                  <a:ext cx="1204627"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北五堵</a:t>
                  </a:r>
                </a:p>
              </p:txBody>
            </p:sp>
            <p:cxnSp>
              <p:nvCxnSpPr>
                <p:cNvPr id="142" name="直線接點 141"/>
                <p:cNvCxnSpPr/>
                <p:nvPr/>
              </p:nvCxnSpPr>
              <p:spPr>
                <a:xfrm flipH="1">
                  <a:off x="3096966" y="3550928"/>
                  <a:ext cx="1911017" cy="0"/>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H="1">
                  <a:off x="3096967" y="3630699"/>
                  <a:ext cx="5850616"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44" name="橢圓 143"/>
                <p:cNvSpPr>
                  <a:spLocks/>
                </p:cNvSpPr>
                <p:nvPr/>
              </p:nvSpPr>
              <p:spPr>
                <a:xfrm>
                  <a:off x="5007981"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5" name="直線接點 144"/>
                <p:cNvCxnSpPr/>
                <p:nvPr/>
              </p:nvCxnSpPr>
              <p:spPr>
                <a:xfrm flipH="1" flipV="1">
                  <a:off x="2598160" y="3108955"/>
                  <a:ext cx="526104" cy="448899"/>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sp>
              <p:nvSpPr>
                <p:cNvPr id="146" name="文字方塊 145"/>
                <p:cNvSpPr txBox="1"/>
                <p:nvPr/>
              </p:nvSpPr>
              <p:spPr>
                <a:xfrm>
                  <a:off x="4692910" y="2940755"/>
                  <a:ext cx="1138847"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SB15</a:t>
                  </a:r>
                  <a:endParaRPr lang="zh-TW" altLang="en-US" sz="2000" b="1" dirty="0">
                    <a:ea typeface="Microsoft YaHei" panose="020B0503020204020204" pitchFamily="34" charset="-122"/>
                  </a:endParaRPr>
                </a:p>
              </p:txBody>
            </p:sp>
            <p:sp>
              <p:nvSpPr>
                <p:cNvPr id="147" name="橢圓 146"/>
                <p:cNvSpPr>
                  <a:spLocks/>
                </p:cNvSpPr>
                <p:nvPr/>
              </p:nvSpPr>
              <p:spPr>
                <a:xfrm>
                  <a:off x="3623069"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8" name="直線接點 147"/>
                <p:cNvCxnSpPr>
                  <a:endCxn id="156" idx="6"/>
                </p:cNvCxnSpPr>
                <p:nvPr/>
              </p:nvCxnSpPr>
              <p:spPr>
                <a:xfrm flipH="1">
                  <a:off x="277098" y="3108955"/>
                  <a:ext cx="1961063" cy="966"/>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flipH="1">
                  <a:off x="2598160" y="3631222"/>
                  <a:ext cx="526104" cy="42730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flipH="1">
                  <a:off x="9187707" y="3630699"/>
                  <a:ext cx="719263" cy="0"/>
                </a:xfrm>
                <a:prstGeom prst="line">
                  <a:avLst/>
                </a:prstGeom>
                <a:ln w="76200">
                  <a:solidFill>
                    <a:srgbClr val="00A884"/>
                  </a:solidFill>
                  <a:prstDash val="sysDot"/>
                </a:ln>
              </p:spPr>
              <p:style>
                <a:lnRef idx="1">
                  <a:schemeClr val="accent1"/>
                </a:lnRef>
                <a:fillRef idx="0">
                  <a:schemeClr val="accent1"/>
                </a:fillRef>
                <a:effectRef idx="0">
                  <a:schemeClr val="accent1"/>
                </a:effectRef>
                <a:fontRef idx="minor">
                  <a:schemeClr val="tx1"/>
                </a:fontRef>
              </p:style>
            </p:cxnSp>
            <p:sp>
              <p:nvSpPr>
                <p:cNvPr id="151" name="橢圓 150"/>
                <p:cNvSpPr>
                  <a:spLocks/>
                </p:cNvSpPr>
                <p:nvPr/>
              </p:nvSpPr>
              <p:spPr>
                <a:xfrm>
                  <a:off x="7178625"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2" name="圓角矩形 151"/>
                <p:cNvSpPr/>
                <p:nvPr/>
              </p:nvSpPr>
              <p:spPr>
                <a:xfrm>
                  <a:off x="2966085" y="2901060"/>
                  <a:ext cx="3225672" cy="1460325"/>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4" name="直線接點 153"/>
                <p:cNvCxnSpPr>
                  <a:stCxn id="155" idx="6"/>
                  <a:endCxn id="156" idx="2"/>
                </p:cNvCxnSpPr>
                <p:nvPr/>
              </p:nvCxnSpPr>
              <p:spPr>
                <a:xfrm>
                  <a:off x="-2499858" y="3109921"/>
                  <a:ext cx="2330582"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sp>
              <p:nvSpPr>
                <p:cNvPr id="155" name="橢圓 154"/>
                <p:cNvSpPr>
                  <a:spLocks/>
                </p:cNvSpPr>
                <p:nvPr/>
              </p:nvSpPr>
              <p:spPr>
                <a:xfrm>
                  <a:off x="-2946232"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6" name="橢圓 155"/>
                <p:cNvSpPr>
                  <a:spLocks/>
                </p:cNvSpPr>
                <p:nvPr/>
              </p:nvSpPr>
              <p:spPr>
                <a:xfrm>
                  <a:off x="-169275"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7" name="圓角矩形 156"/>
                <p:cNvSpPr/>
                <p:nvPr/>
              </p:nvSpPr>
              <p:spPr>
                <a:xfrm>
                  <a:off x="2214657" y="2929369"/>
                  <a:ext cx="389853" cy="1318115"/>
                </a:xfrm>
                <a:prstGeom prst="roundRect">
                  <a:avLst>
                    <a:gd name="adj" fmla="val 500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橢圓 157"/>
                <p:cNvSpPr>
                  <a:spLocks/>
                </p:cNvSpPr>
                <p:nvPr/>
              </p:nvSpPr>
              <p:spPr>
                <a:xfrm>
                  <a:off x="8947583"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9" name="文字方塊 158"/>
                <p:cNvSpPr txBox="1"/>
                <p:nvPr/>
              </p:nvSpPr>
              <p:spPr>
                <a:xfrm>
                  <a:off x="8692637"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八堵</a:t>
                  </a:r>
                </a:p>
              </p:txBody>
            </p:sp>
          </p:grpSp>
        </p:grpSp>
        <p:sp>
          <p:nvSpPr>
            <p:cNvPr id="17" name="矩形 16"/>
            <p:cNvSpPr/>
            <p:nvPr/>
          </p:nvSpPr>
          <p:spPr>
            <a:xfrm>
              <a:off x="1067287" y="-4025931"/>
              <a:ext cx="1744475"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7,190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18" name="矩形 17"/>
            <p:cNvSpPr/>
            <p:nvPr/>
          </p:nvSpPr>
          <p:spPr>
            <a:xfrm>
              <a:off x="1067288" y="-4917431"/>
              <a:ext cx="1744475"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2,560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p>
          </p:txBody>
        </p:sp>
        <p:sp>
          <p:nvSpPr>
            <p:cNvPr id="19" name="向下箭號 18"/>
            <p:cNvSpPr/>
            <p:nvPr/>
          </p:nvSpPr>
          <p:spPr>
            <a:xfrm>
              <a:off x="168867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0" name="矩形 19"/>
            <p:cNvSpPr/>
            <p:nvPr/>
          </p:nvSpPr>
          <p:spPr>
            <a:xfrm>
              <a:off x="1067287" y="-2805724"/>
              <a:ext cx="1744475" cy="1317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11,700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21" name="向下箭號 20"/>
            <p:cNvSpPr/>
            <p:nvPr/>
          </p:nvSpPr>
          <p:spPr>
            <a:xfrm>
              <a:off x="168867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2" name="矩形 21"/>
            <p:cNvSpPr/>
            <p:nvPr/>
          </p:nvSpPr>
          <p:spPr>
            <a:xfrm>
              <a:off x="-753961" y="-5337554"/>
              <a:ext cx="1738219"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汐東捷運</a:t>
              </a:r>
              <a:endParaRPr lang="en-US" altLang="zh-TW" sz="2400" b="1" dirty="0">
                <a:ea typeface="微軟正黑體" pitchFamily="34" charset="-120"/>
              </a:endParaRPr>
            </a:p>
          </p:txBody>
        </p:sp>
        <p:sp>
          <p:nvSpPr>
            <p:cNvPr id="23" name="矩形 22"/>
            <p:cNvSpPr/>
            <p:nvPr/>
          </p:nvSpPr>
          <p:spPr>
            <a:xfrm>
              <a:off x="-753961" y="-4054398"/>
              <a:ext cx="1738219"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基隆捷運</a:t>
              </a:r>
              <a:endParaRPr lang="en-US" altLang="zh-TW" sz="2400" b="1" dirty="0">
                <a:ea typeface="微軟正黑體" pitchFamily="34" charset="-120"/>
              </a:endParaRPr>
            </a:p>
            <a:p>
              <a:pPr algn="ctr"/>
              <a:r>
                <a:rPr lang="zh-TW" altLang="en-US" sz="2400" b="1" dirty="0">
                  <a:ea typeface="微軟正黑體" pitchFamily="34" charset="-120"/>
                </a:rPr>
                <a:t>加入營運</a:t>
              </a:r>
            </a:p>
          </p:txBody>
        </p:sp>
        <p:sp>
          <p:nvSpPr>
            <p:cNvPr id="24" name="矩形 23"/>
            <p:cNvSpPr/>
            <p:nvPr/>
          </p:nvSpPr>
          <p:spPr>
            <a:xfrm>
              <a:off x="-753961" y="-2805723"/>
              <a:ext cx="1738219" cy="13175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全路網營運</a:t>
              </a:r>
              <a:endParaRPr lang="en-US" altLang="zh-TW" sz="2400" b="1" dirty="0">
                <a:ea typeface="微軟正黑體" pitchFamily="34" charset="-120"/>
              </a:endParaRPr>
            </a:p>
            <a:p>
              <a:pPr algn="ct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民汐</a:t>
              </a: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基捷</a:t>
              </a:r>
              <a:r>
                <a:rPr lang="en-US" altLang="zh-TW" sz="2400" b="1" dirty="0">
                  <a:solidFill>
                    <a:schemeClr val="accent2">
                      <a:lumMod val="40000"/>
                      <a:lumOff val="60000"/>
                    </a:schemeClr>
                  </a:solidFill>
                  <a:ea typeface="微軟正黑體" pitchFamily="34" charset="-120"/>
                </a:rPr>
                <a:t>)</a:t>
              </a:r>
              <a:endParaRPr lang="zh-TW" altLang="en-US" sz="2400" b="1" dirty="0">
                <a:solidFill>
                  <a:schemeClr val="accent2">
                    <a:lumMod val="40000"/>
                    <a:lumOff val="60000"/>
                  </a:schemeClr>
                </a:solidFill>
                <a:ea typeface="微軟正黑體" pitchFamily="34" charset="-120"/>
              </a:endParaRPr>
            </a:p>
          </p:txBody>
        </p:sp>
        <p:sp>
          <p:nvSpPr>
            <p:cNvPr id="25" name="矩形 24"/>
            <p:cNvSpPr/>
            <p:nvPr/>
          </p:nvSpPr>
          <p:spPr>
            <a:xfrm>
              <a:off x="-1049221" y="-5337554"/>
              <a:ext cx="312903"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1</a:t>
              </a:r>
              <a:endParaRPr lang="zh-TW" altLang="en-US" sz="3600" b="1" dirty="0">
                <a:ea typeface="微軟正黑體" pitchFamily="34" charset="-120"/>
              </a:endParaRPr>
            </a:p>
          </p:txBody>
        </p:sp>
        <p:sp>
          <p:nvSpPr>
            <p:cNvPr id="26" name="矩形 25"/>
            <p:cNvSpPr/>
            <p:nvPr/>
          </p:nvSpPr>
          <p:spPr>
            <a:xfrm>
              <a:off x="-1049221" y="-4054398"/>
              <a:ext cx="312903"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2</a:t>
              </a:r>
              <a:endParaRPr lang="zh-TW" altLang="en-US" sz="3600" b="1" dirty="0">
                <a:ea typeface="微軟正黑體" pitchFamily="34" charset="-120"/>
              </a:endParaRPr>
            </a:p>
          </p:txBody>
        </p:sp>
        <p:sp>
          <p:nvSpPr>
            <p:cNvPr id="27" name="矩形 26"/>
            <p:cNvSpPr/>
            <p:nvPr/>
          </p:nvSpPr>
          <p:spPr>
            <a:xfrm>
              <a:off x="-1049221" y="-2805723"/>
              <a:ext cx="312903" cy="1317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3</a:t>
              </a:r>
              <a:endParaRPr lang="zh-TW" altLang="en-US" sz="3600" b="1" dirty="0">
                <a:ea typeface="微軟正黑體" pitchFamily="34" charset="-120"/>
              </a:endParaRPr>
            </a:p>
          </p:txBody>
        </p:sp>
        <p:cxnSp>
          <p:nvCxnSpPr>
            <p:cNvPr id="28" name="直線接點 27"/>
            <p:cNvCxnSpPr/>
            <p:nvPr/>
          </p:nvCxnSpPr>
          <p:spPr>
            <a:xfrm flipV="1">
              <a:off x="-697720" y="-5204957"/>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697720" y="-2700035"/>
              <a:ext cx="0" cy="11310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697720" y="-3958584"/>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952917" y="-4025931"/>
              <a:ext cx="295498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2" name="矩形 31"/>
            <p:cNvSpPr/>
            <p:nvPr/>
          </p:nvSpPr>
          <p:spPr>
            <a:xfrm>
              <a:off x="2952916" y="-4917430"/>
              <a:ext cx="2954986"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3" name="向下箭號 32"/>
            <p:cNvSpPr/>
            <p:nvPr/>
          </p:nvSpPr>
          <p:spPr>
            <a:xfrm>
              <a:off x="422189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4" name="矩形 33"/>
            <p:cNvSpPr/>
            <p:nvPr/>
          </p:nvSpPr>
          <p:spPr>
            <a:xfrm>
              <a:off x="2952917" y="-2805725"/>
              <a:ext cx="2954986" cy="1318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C00000"/>
                </a:solidFill>
                <a:ea typeface="微軟正黑體" pitchFamily="34" charset="-120"/>
              </a:endParaRPr>
            </a:p>
          </p:txBody>
        </p:sp>
        <p:sp>
          <p:nvSpPr>
            <p:cNvPr id="35" name="向下箭號 34"/>
            <p:cNvSpPr/>
            <p:nvPr/>
          </p:nvSpPr>
          <p:spPr>
            <a:xfrm>
              <a:off x="422189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6" name="矩形 35"/>
            <p:cNvSpPr/>
            <p:nvPr/>
          </p:nvSpPr>
          <p:spPr>
            <a:xfrm>
              <a:off x="6000231" y="-4025931"/>
              <a:ext cx="2202011"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37" name="矩形 36"/>
            <p:cNvSpPr/>
            <p:nvPr/>
          </p:nvSpPr>
          <p:spPr>
            <a:xfrm>
              <a:off x="6000231" y="-4895198"/>
              <a:ext cx="2202011" cy="59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BB6EF"/>
                </a:solidFill>
                <a:ea typeface="微軟正黑體" pitchFamily="34" charset="-120"/>
              </a:endParaRPr>
            </a:p>
          </p:txBody>
        </p:sp>
        <p:sp>
          <p:nvSpPr>
            <p:cNvPr id="38" name="向下箭號 37"/>
            <p:cNvSpPr/>
            <p:nvPr/>
          </p:nvSpPr>
          <p:spPr>
            <a:xfrm>
              <a:off x="6881035" y="-4301537"/>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9" name="矩形 38"/>
            <p:cNvSpPr/>
            <p:nvPr/>
          </p:nvSpPr>
          <p:spPr>
            <a:xfrm>
              <a:off x="6000231" y="-2805724"/>
              <a:ext cx="2202011"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40" name="向下箭號 39"/>
            <p:cNvSpPr/>
            <p:nvPr/>
          </p:nvSpPr>
          <p:spPr>
            <a:xfrm>
              <a:off x="6881035"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41" name="矩形 40"/>
            <p:cNvSpPr/>
            <p:nvPr/>
          </p:nvSpPr>
          <p:spPr>
            <a:xfrm>
              <a:off x="1064509" y="-5388609"/>
              <a:ext cx="1744475" cy="4379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站間尖峰運量</a:t>
              </a:r>
            </a:p>
          </p:txBody>
        </p:sp>
        <p:sp>
          <p:nvSpPr>
            <p:cNvPr id="42" name="矩形 41"/>
            <p:cNvSpPr/>
            <p:nvPr/>
          </p:nvSpPr>
          <p:spPr>
            <a:xfrm>
              <a:off x="2952916" y="-5388209"/>
              <a:ext cx="2955987" cy="4369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營運模式</a:t>
              </a:r>
            </a:p>
          </p:txBody>
        </p:sp>
        <p:sp>
          <p:nvSpPr>
            <p:cNvPr id="43" name="矩形 42"/>
            <p:cNvSpPr/>
            <p:nvPr/>
          </p:nvSpPr>
          <p:spPr>
            <a:xfrm>
              <a:off x="5997452" y="-5388210"/>
              <a:ext cx="2202011" cy="430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班距／編組</a:t>
              </a:r>
            </a:p>
          </p:txBody>
        </p:sp>
        <p:sp>
          <p:nvSpPr>
            <p:cNvPr id="44" name="矩形 43"/>
            <p:cNvSpPr/>
            <p:nvPr/>
          </p:nvSpPr>
          <p:spPr>
            <a:xfrm>
              <a:off x="-2211930" y="-5337555"/>
              <a:ext cx="577164" cy="384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800" b="1" dirty="0">
                  <a:ea typeface="微軟正黑體" pitchFamily="34" charset="-120"/>
                </a:rPr>
                <a:t>分 期 建 設  </a:t>
              </a:r>
            </a:p>
          </p:txBody>
        </p:sp>
        <p:sp>
          <p:nvSpPr>
            <p:cNvPr id="45" name="向右箭號 44"/>
            <p:cNvSpPr/>
            <p:nvPr/>
          </p:nvSpPr>
          <p:spPr>
            <a:xfrm>
              <a:off x="-1552479" y="-522613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6" name="向右箭號 45"/>
            <p:cNvSpPr/>
            <p:nvPr/>
          </p:nvSpPr>
          <p:spPr>
            <a:xfrm>
              <a:off x="-1552479" y="-3958333"/>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7" name="向右箭號 46"/>
            <p:cNvSpPr/>
            <p:nvPr/>
          </p:nvSpPr>
          <p:spPr>
            <a:xfrm>
              <a:off x="-1552479" y="-255355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8" name="矩形 47"/>
            <p:cNvSpPr/>
            <p:nvPr/>
          </p:nvSpPr>
          <p:spPr>
            <a:xfrm>
              <a:off x="8292238" y="-4025931"/>
              <a:ext cx="260685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49" name="矩形 48"/>
            <p:cNvSpPr/>
            <p:nvPr/>
          </p:nvSpPr>
          <p:spPr>
            <a:xfrm>
              <a:off x="8292240" y="-4917429"/>
              <a:ext cx="2606854" cy="615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zh-TW" sz="2000" b="1" dirty="0">
                <a:solidFill>
                  <a:schemeClr val="tx1">
                    <a:lumMod val="50000"/>
                    <a:lumOff val="50000"/>
                  </a:schemeClr>
                </a:solidFill>
                <a:ea typeface="微軟正黑體" pitchFamily="34" charset="-120"/>
              </a:endParaRPr>
            </a:p>
            <a:p>
              <a:pPr algn="ctr"/>
              <a:r>
                <a:rPr lang="en-US" altLang="zh-TW" sz="1650" b="1" dirty="0">
                  <a:solidFill>
                    <a:schemeClr val="tx1">
                      <a:lumMod val="65000"/>
                      <a:lumOff val="35000"/>
                    </a:schemeClr>
                  </a:solidFill>
                  <a:ea typeface="微軟正黑體" pitchFamily="34" charset="-120"/>
                </a:rPr>
                <a:t>SB15</a:t>
              </a:r>
              <a:r>
                <a:rPr lang="zh-TW" altLang="en-US" sz="1650" b="1" dirty="0">
                  <a:solidFill>
                    <a:schemeClr val="tx1">
                      <a:lumMod val="65000"/>
                      <a:lumOff val="35000"/>
                    </a:schemeClr>
                  </a:solidFill>
                  <a:ea typeface="微軟正黑體" pitchFamily="34" charset="-120"/>
                </a:rPr>
                <a:t>站折返</a:t>
              </a:r>
              <a:endParaRPr lang="en-US" altLang="zh-TW" sz="1650" b="1" dirty="0">
                <a:solidFill>
                  <a:schemeClr val="tx1">
                    <a:lumMod val="65000"/>
                    <a:lumOff val="35000"/>
                  </a:schemeClr>
                </a:solidFill>
                <a:ea typeface="微軟正黑體" pitchFamily="34" charset="-120"/>
              </a:endParaRPr>
            </a:p>
          </p:txBody>
        </p:sp>
        <p:sp>
          <p:nvSpPr>
            <p:cNvPr id="50" name="向下箭號 49"/>
            <p:cNvSpPr/>
            <p:nvPr/>
          </p:nvSpPr>
          <p:spPr>
            <a:xfrm>
              <a:off x="9317843"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1" name="矩形 50"/>
            <p:cNvSpPr/>
            <p:nvPr/>
          </p:nvSpPr>
          <p:spPr>
            <a:xfrm>
              <a:off x="8292237" y="-2805724"/>
              <a:ext cx="2649233"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52" name="向下箭號 51"/>
            <p:cNvSpPr/>
            <p:nvPr/>
          </p:nvSpPr>
          <p:spPr>
            <a:xfrm>
              <a:off x="9317843" y="-3081330"/>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3" name="矩形 52"/>
            <p:cNvSpPr/>
            <p:nvPr/>
          </p:nvSpPr>
          <p:spPr>
            <a:xfrm>
              <a:off x="8290537" y="-5388210"/>
              <a:ext cx="2608377" cy="42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共軌段班距</a:t>
              </a:r>
            </a:p>
          </p:txBody>
        </p:sp>
        <p:grpSp>
          <p:nvGrpSpPr>
            <p:cNvPr id="5" name="群組 53"/>
            <p:cNvGrpSpPr/>
            <p:nvPr/>
          </p:nvGrpSpPr>
          <p:grpSpPr>
            <a:xfrm>
              <a:off x="3160583" y="-2176352"/>
              <a:ext cx="1828258" cy="369332"/>
              <a:chOff x="5234546" y="-848353"/>
              <a:chExt cx="1828258" cy="369332"/>
            </a:xfrm>
          </p:grpSpPr>
          <p:sp>
            <p:nvSpPr>
              <p:cNvPr id="116" name="圓角矩形 115"/>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7" name="文字方塊 116"/>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6" name="群組 54"/>
            <p:cNvGrpSpPr/>
            <p:nvPr/>
          </p:nvGrpSpPr>
          <p:grpSpPr>
            <a:xfrm>
              <a:off x="3160583" y="-2491546"/>
              <a:ext cx="1828258" cy="369332"/>
              <a:chOff x="5234546" y="-848353"/>
              <a:chExt cx="1828258" cy="369332"/>
            </a:xfrm>
          </p:grpSpPr>
          <p:sp>
            <p:nvSpPr>
              <p:cNvPr id="114" name="圓角矩形 113"/>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5" name="文字方塊 114"/>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SB02</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SB10</a:t>
                </a:r>
                <a:endParaRPr lang="zh-TW" altLang="en-US" b="1" dirty="0">
                  <a:solidFill>
                    <a:schemeClr val="bg1"/>
                  </a:solidFill>
                  <a:ea typeface="微軟正黑體" pitchFamily="34" charset="-120"/>
                </a:endParaRPr>
              </a:p>
            </p:txBody>
          </p:sp>
        </p:grpSp>
        <p:sp>
          <p:nvSpPr>
            <p:cNvPr id="56" name="圓角矩形 55"/>
            <p:cNvSpPr/>
            <p:nvPr/>
          </p:nvSpPr>
          <p:spPr>
            <a:xfrm>
              <a:off x="3160583" y="-276488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57" name="文字方塊 56"/>
            <p:cNvSpPr txBox="1"/>
            <p:nvPr/>
          </p:nvSpPr>
          <p:spPr>
            <a:xfrm>
              <a:off x="3233745" y="-2806740"/>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SB01</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sp>
          <p:nvSpPr>
            <p:cNvPr id="58" name="文字方塊 57"/>
            <p:cNvSpPr txBox="1"/>
            <p:nvPr/>
          </p:nvSpPr>
          <p:spPr>
            <a:xfrm>
              <a:off x="4923055" y="-2807481"/>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全程車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sp>
          <p:nvSpPr>
            <p:cNvPr id="59" name="文字方塊 58"/>
            <p:cNvSpPr txBox="1"/>
            <p:nvPr/>
          </p:nvSpPr>
          <p:spPr>
            <a:xfrm>
              <a:off x="4923055" y="-2482534"/>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區間車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grpSp>
          <p:nvGrpSpPr>
            <p:cNvPr id="7" name="群組 59"/>
            <p:cNvGrpSpPr/>
            <p:nvPr/>
          </p:nvGrpSpPr>
          <p:grpSpPr>
            <a:xfrm>
              <a:off x="3160583" y="-4839975"/>
              <a:ext cx="1828258" cy="369332"/>
              <a:chOff x="5234546" y="-848353"/>
              <a:chExt cx="1828258" cy="369332"/>
            </a:xfrm>
          </p:grpSpPr>
          <p:sp>
            <p:nvSpPr>
              <p:cNvPr id="112" name="圓角矩形 111"/>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3" name="文字方塊 112"/>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8" name="群組 60"/>
            <p:cNvGrpSpPr/>
            <p:nvPr/>
          </p:nvGrpSpPr>
          <p:grpSpPr>
            <a:xfrm>
              <a:off x="3160583" y="-4048800"/>
              <a:ext cx="1828258" cy="369332"/>
              <a:chOff x="5234546" y="-848353"/>
              <a:chExt cx="1828258" cy="369332"/>
            </a:xfrm>
          </p:grpSpPr>
          <p:sp>
            <p:nvSpPr>
              <p:cNvPr id="110" name="圓角矩形 10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1" name="文字方塊 110"/>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9" name="群組 61"/>
            <p:cNvGrpSpPr/>
            <p:nvPr/>
          </p:nvGrpSpPr>
          <p:grpSpPr>
            <a:xfrm>
              <a:off x="3160583" y="-3720046"/>
              <a:ext cx="1828258" cy="369332"/>
              <a:chOff x="5234546" y="-848353"/>
              <a:chExt cx="1828258" cy="369332"/>
            </a:xfrm>
          </p:grpSpPr>
          <p:sp>
            <p:nvSpPr>
              <p:cNvPr id="108" name="圓角矩形 107"/>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9" name="文字方塊 108"/>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10" name="群組 62"/>
            <p:cNvGrpSpPr/>
            <p:nvPr/>
          </p:nvGrpSpPr>
          <p:grpSpPr>
            <a:xfrm>
              <a:off x="6161469" y="-2492336"/>
              <a:ext cx="1879534" cy="369332"/>
              <a:chOff x="5226946" y="-848353"/>
              <a:chExt cx="1640540" cy="369332"/>
            </a:xfrm>
          </p:grpSpPr>
          <p:sp>
            <p:nvSpPr>
              <p:cNvPr id="106" name="圓角矩形 105"/>
              <p:cNvSpPr/>
              <p:nvPr/>
            </p:nvSpPr>
            <p:spPr>
              <a:xfrm>
                <a:off x="5234547" y="-806493"/>
                <a:ext cx="1612459"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7" name="文字方塊 106"/>
              <p:cNvSpPr txBox="1"/>
              <p:nvPr/>
            </p:nvSpPr>
            <p:spPr>
              <a:xfrm>
                <a:off x="5226946" y="-848353"/>
                <a:ext cx="1640540"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5.4</a:t>
                </a:r>
                <a:r>
                  <a:rPr lang="zh-TW" altLang="en-US" b="1" dirty="0">
                    <a:solidFill>
                      <a:schemeClr val="bg1"/>
                    </a:solidFill>
                    <a:ea typeface="微軟正黑體" pitchFamily="34" charset="-120"/>
                  </a:rPr>
                  <a:t>分鐘／長編組</a:t>
                </a:r>
              </a:p>
            </p:txBody>
          </p:sp>
        </p:grpSp>
        <p:grpSp>
          <p:nvGrpSpPr>
            <p:cNvPr id="12" name="群組 63"/>
            <p:cNvGrpSpPr/>
            <p:nvPr/>
          </p:nvGrpSpPr>
          <p:grpSpPr>
            <a:xfrm>
              <a:off x="6177556" y="-2807530"/>
              <a:ext cx="1847360" cy="369332"/>
              <a:chOff x="8871816" y="-1734910"/>
              <a:chExt cx="1828258" cy="369332"/>
            </a:xfrm>
          </p:grpSpPr>
          <p:sp>
            <p:nvSpPr>
              <p:cNvPr id="104" name="圓角矩形 103"/>
              <p:cNvSpPr/>
              <p:nvPr/>
            </p:nvSpPr>
            <p:spPr>
              <a:xfrm>
                <a:off x="8871816" y="-169305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5" name="文字方塊 104"/>
              <p:cNvSpPr txBox="1"/>
              <p:nvPr/>
            </p:nvSpPr>
            <p:spPr>
              <a:xfrm>
                <a:off x="8944978" y="-1734910"/>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分鐘／長編組</a:t>
                </a:r>
              </a:p>
            </p:txBody>
          </p:sp>
        </p:grpSp>
        <p:grpSp>
          <p:nvGrpSpPr>
            <p:cNvPr id="13" name="群組 64"/>
            <p:cNvGrpSpPr/>
            <p:nvPr/>
          </p:nvGrpSpPr>
          <p:grpSpPr>
            <a:xfrm>
              <a:off x="6177556" y="-4048800"/>
              <a:ext cx="1847360" cy="369332"/>
              <a:chOff x="12417387" y="4634357"/>
              <a:chExt cx="1847360" cy="369332"/>
            </a:xfrm>
          </p:grpSpPr>
          <p:sp>
            <p:nvSpPr>
              <p:cNvPr id="102" name="圓角矩形 101"/>
              <p:cNvSpPr/>
              <p:nvPr/>
            </p:nvSpPr>
            <p:spPr>
              <a:xfrm>
                <a:off x="12417387" y="4676217"/>
                <a:ext cx="1847360"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3" name="文字方塊 102"/>
              <p:cNvSpPr txBox="1"/>
              <p:nvPr/>
            </p:nvSpPr>
            <p:spPr>
              <a:xfrm>
                <a:off x="12491313" y="4634357"/>
                <a:ext cx="1699509"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4" name="群組 65"/>
            <p:cNvGrpSpPr/>
            <p:nvPr/>
          </p:nvGrpSpPr>
          <p:grpSpPr>
            <a:xfrm>
              <a:off x="6177556" y="-4855298"/>
              <a:ext cx="1847361" cy="369332"/>
              <a:chOff x="5234546" y="-848353"/>
              <a:chExt cx="1828258" cy="369332"/>
            </a:xfrm>
          </p:grpSpPr>
          <p:sp>
            <p:nvSpPr>
              <p:cNvPr id="100" name="圓角矩形 9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1" name="文字方塊 100"/>
              <p:cNvSpPr txBox="1"/>
              <p:nvPr/>
            </p:nvSpPr>
            <p:spPr>
              <a:xfrm>
                <a:off x="5307708" y="-848353"/>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5" name="群組 66"/>
            <p:cNvGrpSpPr/>
            <p:nvPr/>
          </p:nvGrpSpPr>
          <p:grpSpPr>
            <a:xfrm>
              <a:off x="8945523" y="-4934575"/>
              <a:ext cx="1162772" cy="369332"/>
              <a:chOff x="5234546" y="-848353"/>
              <a:chExt cx="1828258" cy="369332"/>
            </a:xfrm>
          </p:grpSpPr>
          <p:sp>
            <p:nvSpPr>
              <p:cNvPr id="98" name="圓角矩形 97"/>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9" name="文字方塊 98"/>
              <p:cNvSpPr txBox="1"/>
              <p:nvPr/>
            </p:nvSpPr>
            <p:spPr>
              <a:xfrm>
                <a:off x="5307707"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a:t>
                </a:r>
              </a:p>
            </p:txBody>
          </p:sp>
        </p:grpSp>
        <p:grpSp>
          <p:nvGrpSpPr>
            <p:cNvPr id="16" name="群組 67"/>
            <p:cNvGrpSpPr/>
            <p:nvPr/>
          </p:nvGrpSpPr>
          <p:grpSpPr>
            <a:xfrm>
              <a:off x="8945523" y="-4002003"/>
              <a:ext cx="1162772" cy="369332"/>
              <a:chOff x="12887421" y="-2253443"/>
              <a:chExt cx="1162772" cy="369332"/>
            </a:xfrm>
          </p:grpSpPr>
          <p:sp>
            <p:nvSpPr>
              <p:cNvPr id="96" name="圓角矩形 95"/>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7" name="文字方塊 96"/>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2048" name="群組 68"/>
            <p:cNvGrpSpPr/>
            <p:nvPr/>
          </p:nvGrpSpPr>
          <p:grpSpPr>
            <a:xfrm>
              <a:off x="8945523" y="-2669813"/>
              <a:ext cx="1162772" cy="369332"/>
              <a:chOff x="12887421" y="-2253443"/>
              <a:chExt cx="1162772" cy="369332"/>
            </a:xfrm>
          </p:grpSpPr>
          <p:sp>
            <p:nvSpPr>
              <p:cNvPr id="94" name="圓角矩形 93"/>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5" name="文字方塊 94"/>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2049" name="群組 75"/>
            <p:cNvGrpSpPr/>
            <p:nvPr/>
          </p:nvGrpSpPr>
          <p:grpSpPr>
            <a:xfrm>
              <a:off x="3160583" y="-3391292"/>
              <a:ext cx="1828258" cy="369332"/>
              <a:chOff x="5234546" y="-848353"/>
              <a:chExt cx="1828258" cy="369332"/>
            </a:xfrm>
          </p:grpSpPr>
          <p:sp>
            <p:nvSpPr>
              <p:cNvPr id="92" name="圓角矩形 91"/>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3" name="文字方塊 92"/>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2050" name="群組 76"/>
            <p:cNvGrpSpPr/>
            <p:nvPr/>
          </p:nvGrpSpPr>
          <p:grpSpPr>
            <a:xfrm>
              <a:off x="3160583" y="-1857539"/>
              <a:ext cx="1828258" cy="369332"/>
              <a:chOff x="5234546" y="-848353"/>
              <a:chExt cx="1828258" cy="369332"/>
            </a:xfrm>
          </p:grpSpPr>
          <p:sp>
            <p:nvSpPr>
              <p:cNvPr id="90" name="圓角矩形 89"/>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1" name="文字方塊 90"/>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2052" name="群組 77"/>
            <p:cNvGrpSpPr/>
            <p:nvPr/>
          </p:nvGrpSpPr>
          <p:grpSpPr>
            <a:xfrm>
              <a:off x="6154094" y="-1855210"/>
              <a:ext cx="1894284" cy="369332"/>
              <a:chOff x="12440049" y="6401693"/>
              <a:chExt cx="1894284" cy="369332"/>
            </a:xfrm>
          </p:grpSpPr>
          <p:sp>
            <p:nvSpPr>
              <p:cNvPr id="88" name="圓角矩形 87"/>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9" name="文字方塊 88"/>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2053" name="群組 78"/>
            <p:cNvGrpSpPr/>
            <p:nvPr/>
          </p:nvGrpSpPr>
          <p:grpSpPr>
            <a:xfrm>
              <a:off x="6154094" y="-2170311"/>
              <a:ext cx="1894284" cy="369332"/>
              <a:chOff x="12440049" y="6401693"/>
              <a:chExt cx="1894284" cy="369332"/>
            </a:xfrm>
          </p:grpSpPr>
          <p:sp>
            <p:nvSpPr>
              <p:cNvPr id="86" name="圓角矩形 85"/>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7" name="文字方塊 86"/>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2054" name="群組 79"/>
            <p:cNvGrpSpPr/>
            <p:nvPr/>
          </p:nvGrpSpPr>
          <p:grpSpPr>
            <a:xfrm>
              <a:off x="6154094" y="-3392262"/>
              <a:ext cx="1894284" cy="369332"/>
              <a:chOff x="12440049" y="6401693"/>
              <a:chExt cx="1894284" cy="369332"/>
            </a:xfrm>
          </p:grpSpPr>
          <p:sp>
            <p:nvSpPr>
              <p:cNvPr id="84" name="圓角矩形 83"/>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5" name="文字方塊 84"/>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2055" name="群組 80"/>
            <p:cNvGrpSpPr/>
            <p:nvPr/>
          </p:nvGrpSpPr>
          <p:grpSpPr>
            <a:xfrm>
              <a:off x="6154094" y="-3720531"/>
              <a:ext cx="1894284" cy="369332"/>
              <a:chOff x="12440049" y="6401693"/>
              <a:chExt cx="1894284" cy="369332"/>
            </a:xfrm>
          </p:grpSpPr>
          <p:sp>
            <p:nvSpPr>
              <p:cNvPr id="82" name="圓角矩形 81"/>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3" name="文字方塊 82"/>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sp>
        <p:nvSpPr>
          <p:cNvPr id="162" name="標題 3"/>
          <p:cNvSpPr txBox="1">
            <a:spLocks/>
          </p:cNvSpPr>
          <p:nvPr/>
        </p:nvSpPr>
        <p:spPr bwMode="auto">
          <a:xfrm>
            <a:off x="539750" y="0"/>
            <a:ext cx="8424000" cy="728663"/>
          </a:xfrm>
          <a:prstGeom prst="rect">
            <a:avLst/>
          </a:prstGeom>
          <a:noFill/>
          <a:ln w="9525">
            <a:no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30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Times New Roman" pitchFamily="18" charset="0"/>
              </a:rPr>
              <a:t>壹、計畫概要</a:t>
            </a:r>
          </a:p>
        </p:txBody>
      </p:sp>
      <p:sp>
        <p:nvSpPr>
          <p:cNvPr id="160" name="內容版面配置區 2"/>
          <p:cNvSpPr txBox="1">
            <a:spLocks/>
          </p:cNvSpPr>
          <p:nvPr/>
        </p:nvSpPr>
        <p:spPr>
          <a:xfrm>
            <a:off x="387276" y="766580"/>
            <a:ext cx="8756724" cy="362973"/>
          </a:xfrm>
          <a:prstGeom prst="rect">
            <a:avLst/>
          </a:prstGeom>
          <a:solidFill>
            <a:schemeClr val="accent3">
              <a:lumMod val="40000"/>
              <a:lumOff val="60000"/>
            </a:schemeClr>
          </a:solidFill>
        </p:spPr>
        <p:txBody>
          <a:bodyPr vert="horz" lIns="91440" tIns="45720" rIns="91440" bIns="45720" rtlCol="0" anchor="ctr">
            <a:noAutofit/>
          </a:bodyPr>
          <a:lstStyle>
            <a:lvl1pPr marL="342900" indent="-342900" algn="l" defTabSz="914400" rtl="0" eaLnBrk="1" latinLnBrk="0" hangingPunct="1">
              <a:spcBef>
                <a:spcPct val="20000"/>
              </a:spcBef>
              <a:buClr>
                <a:srgbClr val="C00000"/>
              </a:buClr>
              <a:buFontTx/>
              <a:buBlip>
                <a:blip r:embed="rId2"/>
              </a:buBlip>
              <a:defRPr sz="2400" kern="1200">
                <a:solidFill>
                  <a:schemeClr val="tx1"/>
                </a:solidFill>
                <a:effectLst/>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Clr>
                <a:srgbClr val="C00000"/>
              </a:buClr>
              <a:buFontTx/>
              <a:buBlip>
                <a:blip r:embed="rId3"/>
              </a:buBlip>
              <a:defRPr sz="2400" kern="1200">
                <a:solidFill>
                  <a:schemeClr val="tx1"/>
                </a:solidFill>
                <a:effectLst/>
                <a:latin typeface="微軟正黑體" panose="020B0604030504040204" pitchFamily="34" charset="-120"/>
                <a:ea typeface="微軟正黑體" panose="020B0604030504040204" pitchFamily="34" charset="-120"/>
                <a:cs typeface="+mn-cs"/>
              </a:defRPr>
            </a:lvl2pPr>
            <a:lvl3pPr marL="1077913" indent="-273050" algn="l" defTabSz="914400" rtl="0" eaLnBrk="1" latinLnBrk="0" hangingPunct="1">
              <a:spcBef>
                <a:spcPct val="20000"/>
              </a:spcBef>
              <a:buClr>
                <a:srgbClr val="C00000"/>
              </a:buClr>
              <a:buFontTx/>
              <a:buBlip>
                <a:blip r:embed="rId4"/>
              </a:buBlip>
              <a:defRPr sz="2000" kern="1200">
                <a:solidFill>
                  <a:schemeClr val="tx1"/>
                </a:solidFill>
                <a:effectLst/>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Clr>
                <a:schemeClr val="tx1"/>
              </a:buClr>
              <a:buFontTx/>
              <a:buBlip>
                <a:blip r:embed="rId5"/>
              </a:buBlip>
              <a:defRPr sz="1800" kern="1200">
                <a:solidFill>
                  <a:schemeClr val="tx1"/>
                </a:solidFill>
                <a:effectLst/>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Clr>
                <a:schemeClr val="tx1"/>
              </a:buClr>
              <a:buFont typeface="Arial" pitchFamily="34" charset="0"/>
              <a:buChar char="»"/>
              <a:defRPr sz="1800" kern="1200">
                <a:solidFill>
                  <a:schemeClr val="tx1"/>
                </a:solidFill>
                <a:effectLst/>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ts val="3400"/>
              </a:lnSpc>
              <a:spcBef>
                <a:spcPct val="20000"/>
              </a:spcBef>
              <a:spcAft>
                <a:spcPts val="0"/>
              </a:spcAft>
              <a:buClr>
                <a:srgbClr val="C00000"/>
              </a:buClr>
              <a:buSzTx/>
              <a:buNone/>
              <a:tabLst/>
              <a:defRPr/>
            </a:pPr>
            <a:r>
              <a:rPr kumimoji="0" lang="zh-TW" altLang="en-US"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機電系統採</a:t>
            </a:r>
            <a:r>
              <a:rPr kumimoji="0" lang="zh-TW" altLang="en-US"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一致性規劃</a:t>
            </a:r>
            <a:endParaRPr kumimoji="0" lang="zh-TW" altLang="en-US"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161" name="表格 160">
            <a:extLst>
              <a:ext uri="{FF2B5EF4-FFF2-40B4-BE49-F238E27FC236}">
                <a16:creationId xmlns:a16="http://schemas.microsoft.com/office/drawing/2014/main" xmlns="" id="{2428F160-1AFC-4A48-A799-01D07E5FCEC8}"/>
              </a:ext>
            </a:extLst>
          </p:cNvPr>
          <p:cNvGraphicFramePr>
            <a:graphicFrameLocks noGrp="1"/>
          </p:cNvGraphicFramePr>
          <p:nvPr>
            <p:extLst>
              <p:ext uri="{D42A27DB-BD31-4B8C-83A1-F6EECF244321}">
                <p14:modId xmlns:p14="http://schemas.microsoft.com/office/powerpoint/2010/main" xmlns="" val="4236205022"/>
              </p:ext>
            </p:extLst>
          </p:nvPr>
        </p:nvGraphicFramePr>
        <p:xfrm>
          <a:off x="472946" y="1285757"/>
          <a:ext cx="8405713" cy="4974508"/>
        </p:xfrm>
        <a:graphic>
          <a:graphicData uri="http://schemas.openxmlformats.org/drawingml/2006/table">
            <a:tbl>
              <a:tblPr firstRow="1" bandRow="1"/>
              <a:tblGrid>
                <a:gridCol w="2986088">
                  <a:extLst>
                    <a:ext uri="{9D8B030D-6E8A-4147-A177-3AD203B41FA5}">
                      <a16:colId xmlns:a16="http://schemas.microsoft.com/office/drawing/2014/main" xmlns="" val="20000"/>
                    </a:ext>
                  </a:extLst>
                </a:gridCol>
                <a:gridCol w="5419625">
                  <a:extLst>
                    <a:ext uri="{9D8B030D-6E8A-4147-A177-3AD203B41FA5}">
                      <a16:colId xmlns:a16="http://schemas.microsoft.com/office/drawing/2014/main" xmlns="" val="20003"/>
                    </a:ext>
                  </a:extLst>
                </a:gridCol>
              </a:tblGrid>
              <a:tr h="601825">
                <a:tc>
                  <a:txBody>
                    <a:bodyPr/>
                    <a:lstStyle>
                      <a:lvl1pPr marL="0" algn="l" defTabSz="1007943" rtl="0" eaLnBrk="1" latinLnBrk="0" hangingPunct="1">
                        <a:defRPr sz="1984" b="1" kern="1200">
                          <a:solidFill>
                            <a:schemeClr val="lt1"/>
                          </a:solidFill>
                          <a:latin typeface="Calibri"/>
                        </a:defRPr>
                      </a:lvl1pPr>
                      <a:lvl2pPr marL="503972" algn="l" defTabSz="1007943" rtl="0" eaLnBrk="1" latinLnBrk="0" hangingPunct="1">
                        <a:defRPr sz="1984" b="1" kern="1200">
                          <a:solidFill>
                            <a:schemeClr val="lt1"/>
                          </a:solidFill>
                          <a:latin typeface="Calibri"/>
                        </a:defRPr>
                      </a:lvl2pPr>
                      <a:lvl3pPr marL="1007943" algn="l" defTabSz="1007943" rtl="0" eaLnBrk="1" latinLnBrk="0" hangingPunct="1">
                        <a:defRPr sz="1984" b="1" kern="1200">
                          <a:solidFill>
                            <a:schemeClr val="lt1"/>
                          </a:solidFill>
                          <a:latin typeface="Calibri"/>
                        </a:defRPr>
                      </a:lvl3pPr>
                      <a:lvl4pPr marL="1511915" algn="l" defTabSz="1007943" rtl="0" eaLnBrk="1" latinLnBrk="0" hangingPunct="1">
                        <a:defRPr sz="1984" b="1" kern="1200">
                          <a:solidFill>
                            <a:schemeClr val="lt1"/>
                          </a:solidFill>
                          <a:latin typeface="Calibri"/>
                        </a:defRPr>
                      </a:lvl4pPr>
                      <a:lvl5pPr marL="2015886" algn="l" defTabSz="1007943" rtl="0" eaLnBrk="1" latinLnBrk="0" hangingPunct="1">
                        <a:defRPr sz="1984" b="1" kern="1200">
                          <a:solidFill>
                            <a:schemeClr val="lt1"/>
                          </a:solidFill>
                          <a:latin typeface="Calibri"/>
                        </a:defRPr>
                      </a:lvl5pPr>
                      <a:lvl6pPr marL="2519858" algn="l" defTabSz="1007943" rtl="0" eaLnBrk="1" latinLnBrk="0" hangingPunct="1">
                        <a:defRPr sz="1984" b="1" kern="1200">
                          <a:solidFill>
                            <a:schemeClr val="lt1"/>
                          </a:solidFill>
                          <a:latin typeface="Calibri"/>
                        </a:defRPr>
                      </a:lvl6pPr>
                      <a:lvl7pPr marL="3023829" algn="l" defTabSz="1007943" rtl="0" eaLnBrk="1" latinLnBrk="0" hangingPunct="1">
                        <a:defRPr sz="1984" b="1" kern="1200">
                          <a:solidFill>
                            <a:schemeClr val="lt1"/>
                          </a:solidFill>
                          <a:latin typeface="Calibri"/>
                        </a:defRPr>
                      </a:lvl7pPr>
                      <a:lvl8pPr marL="3527801" algn="l" defTabSz="1007943" rtl="0" eaLnBrk="1" latinLnBrk="0" hangingPunct="1">
                        <a:defRPr sz="1984" b="1" kern="1200">
                          <a:solidFill>
                            <a:schemeClr val="lt1"/>
                          </a:solidFill>
                          <a:latin typeface="Calibri"/>
                        </a:defRPr>
                      </a:lvl8pPr>
                      <a:lvl9pPr marL="4031772" algn="l" defTabSz="1007943" rtl="0" eaLnBrk="1" latinLnBrk="0" hangingPunct="1">
                        <a:defRPr sz="1984" b="1" kern="1200">
                          <a:solidFill>
                            <a:schemeClr val="lt1"/>
                          </a:solidFill>
                          <a:latin typeface="Calibri"/>
                        </a:defRPr>
                      </a:lvl9pPr>
                    </a:lstStyle>
                    <a:p>
                      <a:pPr algn="ctr" fontAlgn="ctr"/>
                      <a:r>
                        <a:rPr lang="zh-TW" sz="2400" u="none" strike="noStrike" dirty="0">
                          <a:solidFill>
                            <a:schemeClr val="bg1"/>
                          </a:solidFill>
                          <a:latin typeface="微軟正黑體" panose="020B0604030504040204" pitchFamily="34" charset="-120"/>
                          <a:ea typeface="微軟正黑體" panose="020B0604030504040204" pitchFamily="34" charset="-120"/>
                        </a:rPr>
                        <a:t>項目</a:t>
                      </a:r>
                      <a:endParaRPr lang="zh-TW" sz="2400" b="0" i="0" u="none" strike="noStrike" dirty="0">
                        <a:solidFill>
                          <a:schemeClr val="bg1"/>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007943" rtl="0" eaLnBrk="1" latinLnBrk="0" hangingPunct="1">
                        <a:defRPr sz="1984" b="1" kern="1200">
                          <a:solidFill>
                            <a:schemeClr val="lt1"/>
                          </a:solidFill>
                          <a:latin typeface="Calibri"/>
                        </a:defRPr>
                      </a:lvl1pPr>
                      <a:lvl2pPr marL="503972" algn="l" defTabSz="1007943" rtl="0" eaLnBrk="1" latinLnBrk="0" hangingPunct="1">
                        <a:defRPr sz="1984" b="1" kern="1200">
                          <a:solidFill>
                            <a:schemeClr val="lt1"/>
                          </a:solidFill>
                          <a:latin typeface="Calibri"/>
                        </a:defRPr>
                      </a:lvl2pPr>
                      <a:lvl3pPr marL="1007943" algn="l" defTabSz="1007943" rtl="0" eaLnBrk="1" latinLnBrk="0" hangingPunct="1">
                        <a:defRPr sz="1984" b="1" kern="1200">
                          <a:solidFill>
                            <a:schemeClr val="lt1"/>
                          </a:solidFill>
                          <a:latin typeface="Calibri"/>
                        </a:defRPr>
                      </a:lvl3pPr>
                      <a:lvl4pPr marL="1511915" algn="l" defTabSz="1007943" rtl="0" eaLnBrk="1" latinLnBrk="0" hangingPunct="1">
                        <a:defRPr sz="1984" b="1" kern="1200">
                          <a:solidFill>
                            <a:schemeClr val="lt1"/>
                          </a:solidFill>
                          <a:latin typeface="Calibri"/>
                        </a:defRPr>
                      </a:lvl4pPr>
                      <a:lvl5pPr marL="2015886" algn="l" defTabSz="1007943" rtl="0" eaLnBrk="1" latinLnBrk="0" hangingPunct="1">
                        <a:defRPr sz="1984" b="1" kern="1200">
                          <a:solidFill>
                            <a:schemeClr val="lt1"/>
                          </a:solidFill>
                          <a:latin typeface="Calibri"/>
                        </a:defRPr>
                      </a:lvl5pPr>
                      <a:lvl6pPr marL="2519858" algn="l" defTabSz="1007943" rtl="0" eaLnBrk="1" latinLnBrk="0" hangingPunct="1">
                        <a:defRPr sz="1984" b="1" kern="1200">
                          <a:solidFill>
                            <a:schemeClr val="lt1"/>
                          </a:solidFill>
                          <a:latin typeface="Calibri"/>
                        </a:defRPr>
                      </a:lvl6pPr>
                      <a:lvl7pPr marL="3023829" algn="l" defTabSz="1007943" rtl="0" eaLnBrk="1" latinLnBrk="0" hangingPunct="1">
                        <a:defRPr sz="1984" b="1" kern="1200">
                          <a:solidFill>
                            <a:schemeClr val="lt1"/>
                          </a:solidFill>
                          <a:latin typeface="Calibri"/>
                        </a:defRPr>
                      </a:lvl7pPr>
                      <a:lvl8pPr marL="3527801" algn="l" defTabSz="1007943" rtl="0" eaLnBrk="1" latinLnBrk="0" hangingPunct="1">
                        <a:defRPr sz="1984" b="1" kern="1200">
                          <a:solidFill>
                            <a:schemeClr val="lt1"/>
                          </a:solidFill>
                          <a:latin typeface="Calibri"/>
                        </a:defRPr>
                      </a:lvl8pPr>
                      <a:lvl9pPr marL="4031772" algn="l" defTabSz="1007943" rtl="0" eaLnBrk="1" latinLnBrk="0" hangingPunct="1">
                        <a:defRPr sz="1984" b="1" kern="1200">
                          <a:solidFill>
                            <a:schemeClr val="lt1"/>
                          </a:solidFill>
                          <a:latin typeface="Calibri"/>
                        </a:defRPr>
                      </a:lvl9pPr>
                    </a:lstStyle>
                    <a:p>
                      <a:pPr marL="0" algn="ctr" rtl="0" eaLnBrk="1" fontAlgn="ctr" latinLnBrk="0" hangingPunct="1"/>
                      <a:r>
                        <a:rPr kumimoji="0" lang="zh-TW" altLang="en-US" sz="2400" b="1" u="none" strike="noStrike" kern="1200" dirty="0">
                          <a:solidFill>
                            <a:schemeClr val="bg1"/>
                          </a:solidFill>
                          <a:latin typeface="微軟正黑體" panose="020B0604030504040204" pitchFamily="34" charset="-120"/>
                          <a:ea typeface="微軟正黑體" panose="020B0604030504040204" pitchFamily="34" charset="-120"/>
                          <a:cs typeface="+mn-cs"/>
                        </a:rPr>
                        <a:t>規格</a:t>
                      </a:r>
                      <a:endParaRPr kumimoji="0" lang="zh-TW" altLang="zh-TW" sz="2400" b="1" u="none" strike="noStrike" kern="1200" dirty="0">
                        <a:solidFill>
                          <a:schemeClr val="bg1"/>
                        </a:solidFill>
                        <a:latin typeface="微軟正黑體" panose="020B0604030504040204" pitchFamily="34" charset="-120"/>
                        <a:ea typeface="微軟正黑體" panose="020B0604030504040204" pitchFamily="34" charset="-120"/>
                        <a:cs typeface="+mn-cs"/>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322742">
                <a:tc rowSpan="2">
                  <a:txBody>
                    <a:bodyPr/>
                    <a:lstStyle/>
                    <a:p>
                      <a:pPr algn="ctr" fontAlgn="ctr"/>
                      <a:r>
                        <a:rPr lang="zh-TW" sz="2400" b="1" i="0" u="none" strike="noStrike" dirty="0">
                          <a:latin typeface="微軟正黑體" panose="020B0604030504040204" pitchFamily="34" charset="-120"/>
                          <a:ea typeface="微軟正黑體" panose="020B0604030504040204" pitchFamily="34" charset="-120"/>
                        </a:rPr>
                        <a:t>型 式</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sz="2400" b="1" u="none" strike="noStrike" dirty="0">
                          <a:latin typeface="微軟正黑體" panose="020B0604030504040204" pitchFamily="34" charset="-120"/>
                          <a:ea typeface="微軟正黑體" panose="020B0604030504040204" pitchFamily="34" charset="-120"/>
                        </a:rPr>
                        <a:t>鋼軌、鋼輪</a:t>
                      </a:r>
                      <a:r>
                        <a:rPr lang="en-US" altLang="zh-TW" sz="2400" b="1" dirty="0">
                          <a:solidFill>
                            <a:srgbClr val="C00000"/>
                          </a:solidFill>
                          <a:latin typeface="微軟正黑體" panose="020B0604030504040204" pitchFamily="34" charset="-120"/>
                          <a:ea typeface="微軟正黑體" panose="020B0604030504040204" pitchFamily="34" charset="-120"/>
                        </a:rPr>
                        <a:t>LRRT</a:t>
                      </a:r>
                      <a:r>
                        <a:rPr lang="zh-TW" altLang="en-US" sz="2400" b="1" dirty="0">
                          <a:solidFill>
                            <a:srgbClr val="C00000"/>
                          </a:solidFill>
                          <a:latin typeface="微軟正黑體" panose="020B0604030504040204" pitchFamily="34" charset="-120"/>
                          <a:ea typeface="微軟正黑體" panose="020B0604030504040204" pitchFamily="34" charset="-120"/>
                        </a:rPr>
                        <a:t>電車</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842554">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lvl="1" algn="l" fontAlgn="ctr"/>
                      <a:r>
                        <a:rPr kumimoji="0" lang="zh-TW"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2</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65</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 </a:t>
                      </a:r>
                      <a:r>
                        <a:rPr kumimoji="0" lang="zh-TW"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人/列</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短編組</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汐東</a:t>
                      </a:r>
                      <a:endPar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endParaRPr>
                    </a:p>
                    <a:p>
                      <a:pPr lvl="1" algn="l" fontAlgn="ct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530</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 人</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列</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長編組</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基捷、民汐線</a:t>
                      </a:r>
                      <a:endParaRPr kumimoji="0" lang="zh-TW"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5715" marR="5715" marT="571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sz="2400" b="1" i="0" u="none" strike="noStrike" dirty="0">
                          <a:latin typeface="微軟正黑體" panose="020B0604030504040204" pitchFamily="34" charset="-120"/>
                          <a:ea typeface="微軟正黑體" panose="020B0604030504040204" pitchFamily="34" charset="-120"/>
                        </a:rPr>
                        <a:t>車廂</a:t>
                      </a:r>
                      <a:r>
                        <a:rPr lang="zh-TW" altLang="en-US" sz="2400" b="1" i="0" u="none" strike="noStrike" dirty="0">
                          <a:latin typeface="微軟正黑體" panose="020B0604030504040204" pitchFamily="34" charset="-120"/>
                          <a:ea typeface="微軟正黑體" panose="020B0604030504040204" pitchFamily="34" charset="-120"/>
                        </a:rPr>
                        <a:t>底盤型式</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C00000"/>
                          </a:solidFill>
                          <a:latin typeface="微軟正黑體" panose="020B0604030504040204" pitchFamily="34" charset="-120"/>
                          <a:ea typeface="微軟正黑體" panose="020B0604030504040204" pitchFamily="34" charset="-120"/>
                        </a:rPr>
                        <a:t>低底盤</a:t>
                      </a:r>
                      <a:endParaRPr lang="zh-TW" sz="2400" b="1" i="0" u="none" strike="noStrike" dirty="0">
                        <a:solidFill>
                          <a:srgbClr val="C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sz="2400" b="1" i="0" u="none" strike="noStrike" dirty="0">
                          <a:latin typeface="微軟正黑體" panose="020B0604030504040204" pitchFamily="34" charset="-120"/>
                          <a:ea typeface="微軟正黑體" panose="020B0604030504040204" pitchFamily="34" charset="-120"/>
                        </a:rPr>
                        <a:t>最大軸重</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en-US" sz="2400" b="1" i="0" u="none" strike="noStrike" dirty="0">
                          <a:solidFill>
                            <a:schemeClr val="tx1"/>
                          </a:solidFill>
                          <a:latin typeface="微軟正黑體" panose="020B0604030504040204" pitchFamily="34" charset="-120"/>
                          <a:ea typeface="微軟正黑體" panose="020B0604030504040204" pitchFamily="34" charset="-120"/>
                        </a:rPr>
                        <a:t>≦</a:t>
                      </a:r>
                      <a:r>
                        <a:rPr lang="zh-TW" altLang="en-US" sz="2400" b="1" i="0" u="none" strike="noStrike" dirty="0">
                          <a:solidFill>
                            <a:schemeClr val="tx1"/>
                          </a:solidFill>
                          <a:latin typeface="微軟正黑體" panose="020B0604030504040204" pitchFamily="34" charset="-120"/>
                          <a:ea typeface="微軟正黑體" panose="020B0604030504040204" pitchFamily="34" charset="-120"/>
                        </a:rPr>
                        <a:t> </a:t>
                      </a:r>
                      <a:r>
                        <a:rPr lang="en-US" sz="2400" b="1" i="0" u="none" strike="noStrike" dirty="0">
                          <a:solidFill>
                            <a:schemeClr val="tx1"/>
                          </a:solidFill>
                          <a:latin typeface="微軟正黑體" panose="020B0604030504040204" pitchFamily="34" charset="-120"/>
                          <a:ea typeface="微軟正黑體" panose="020B0604030504040204" pitchFamily="34" charset="-120"/>
                        </a:rPr>
                        <a:t>13</a:t>
                      </a:r>
                      <a:r>
                        <a:rPr lang="zh-TW" altLang="en-US" sz="2400" b="1" i="0" u="none" strike="noStrike" dirty="0">
                          <a:solidFill>
                            <a:schemeClr val="tx1"/>
                          </a:solidFill>
                          <a:latin typeface="微軟正黑體" panose="020B0604030504040204" pitchFamily="34" charset="-120"/>
                          <a:ea typeface="微軟正黑體" panose="020B0604030504040204" pitchFamily="34" charset="-120"/>
                        </a:rPr>
                        <a:t> </a:t>
                      </a:r>
                      <a:r>
                        <a:rPr lang="en-US" sz="2400" b="1" i="0" u="none" strike="noStrike" dirty="0">
                          <a:solidFill>
                            <a:schemeClr val="tx1"/>
                          </a:solidFill>
                          <a:latin typeface="微軟正黑體" panose="020B0604030504040204" pitchFamily="34" charset="-120"/>
                          <a:ea typeface="微軟正黑體" panose="020B0604030504040204" pitchFamily="34" charset="-120"/>
                        </a:rPr>
                        <a:t>噸</a:t>
                      </a:r>
                      <a:endParaRPr lang="zh-TW" sz="2400" b="1" i="0" u="none" strike="noStrike" dirty="0">
                        <a:solidFill>
                          <a:schemeClr val="tx1"/>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i="0" u="none" strike="noStrike" dirty="0">
                          <a:solidFill>
                            <a:srgbClr val="000000"/>
                          </a:solidFill>
                          <a:latin typeface="微軟正黑體" panose="020B0604030504040204" pitchFamily="34" charset="-120"/>
                          <a:ea typeface="微軟正黑體" panose="020B0604030504040204" pitchFamily="34" charset="-120"/>
                        </a:rPr>
                        <a:t>營運速度</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a:r>
                        <a:rPr lang="en-US" altLang="zh-TW" sz="2400" b="1" i="0" u="none" strike="noStrike" dirty="0">
                          <a:solidFill>
                            <a:schemeClr val="tx1"/>
                          </a:solidFill>
                          <a:latin typeface="微軟正黑體" panose="020B0604030504040204" pitchFamily="34" charset="-120"/>
                          <a:ea typeface="微軟正黑體" panose="020B0604030504040204" pitchFamily="34" charset="-120"/>
                        </a:rPr>
                        <a:t>≦</a:t>
                      </a:r>
                      <a:r>
                        <a:rPr lang="zh-TW" altLang="en-US" sz="2400" b="1" i="0" u="none" strike="noStrike" dirty="0">
                          <a:solidFill>
                            <a:schemeClr val="tx1"/>
                          </a:solidFill>
                          <a:latin typeface="微軟正黑體" panose="020B0604030504040204" pitchFamily="34" charset="-120"/>
                          <a:ea typeface="微軟正黑體" panose="020B0604030504040204" pitchFamily="34" charset="-120"/>
                        </a:rPr>
                        <a:t> </a:t>
                      </a:r>
                      <a:r>
                        <a:rPr kumimoji="0" lang="en-US" altLang="zh-TW" sz="2400" b="1" i="0" u="none" strike="noStrike" kern="1200" dirty="0">
                          <a:solidFill>
                            <a:schemeClr val="tx1"/>
                          </a:solidFill>
                          <a:latin typeface="微軟正黑體" panose="020B0604030504040204" pitchFamily="34" charset="-120"/>
                          <a:ea typeface="微軟正黑體" panose="020B0604030504040204" pitchFamily="34" charset="-120"/>
                          <a:cs typeface="+mn-cs"/>
                        </a:rPr>
                        <a:t>70</a:t>
                      </a:r>
                      <a:r>
                        <a:rPr kumimoji="0" lang="zh-TW" altLang="en-US" sz="2400" b="1" i="0" u="none" strike="noStrike" kern="1200" dirty="0">
                          <a:solidFill>
                            <a:schemeClr val="tx1"/>
                          </a:solidFill>
                          <a:latin typeface="微軟正黑體" panose="020B0604030504040204" pitchFamily="34" charset="-120"/>
                          <a:ea typeface="微軟正黑體" panose="020B0604030504040204" pitchFamily="34" charset="-120"/>
                          <a:cs typeface="+mn-cs"/>
                        </a:rPr>
                        <a:t> 公里</a:t>
                      </a:r>
                      <a:r>
                        <a:rPr lang="en-US" altLang="zh-TW" sz="2400" b="1" i="0" dirty="0">
                          <a:solidFill>
                            <a:schemeClr val="tx1"/>
                          </a:solidFill>
                          <a:latin typeface="微軟正黑體" panose="020B0604030504040204" pitchFamily="34" charset="-120"/>
                          <a:ea typeface="微軟正黑體" panose="020B0604030504040204" pitchFamily="34" charset="-120"/>
                        </a:rPr>
                        <a:t>/</a:t>
                      </a:r>
                      <a:r>
                        <a:rPr lang="zh-TW" altLang="en-US" sz="2400" b="1" i="0" dirty="0">
                          <a:solidFill>
                            <a:schemeClr val="tx1"/>
                          </a:solidFill>
                          <a:latin typeface="微軟正黑體" panose="020B0604030504040204" pitchFamily="34" charset="-120"/>
                          <a:ea typeface="微軟正黑體" panose="020B0604030504040204" pitchFamily="34" charset="-120"/>
                        </a:rPr>
                        <a:t>小時</a:t>
                      </a: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259079339"/>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algn="ctr" defTabSz="914400" rtl="0" eaLnBrk="1" fontAlgn="ctr" latinLnBrk="0" hangingPunct="1"/>
                      <a:r>
                        <a:rPr lang="zh-TW" altLang="en-US" sz="2400" b="1" i="0" kern="1200" dirty="0">
                          <a:solidFill>
                            <a:schemeClr val="dk1"/>
                          </a:solidFill>
                          <a:latin typeface="微軟正黑體" panose="020B0604030504040204" pitchFamily="34" charset="-120"/>
                          <a:ea typeface="微軟正黑體" panose="020B0604030504040204" pitchFamily="34" charset="-120"/>
                          <a:cs typeface="+mn-cs"/>
                        </a:rPr>
                        <a:t>電力</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400" b="1" i="0" kern="1200" dirty="0">
                          <a:solidFill>
                            <a:schemeClr val="dk1"/>
                          </a:solidFill>
                          <a:latin typeface="微軟正黑體" panose="020B0604030504040204" pitchFamily="34" charset="-120"/>
                          <a:ea typeface="微軟正黑體" panose="020B0604030504040204" pitchFamily="34" charset="-120"/>
                          <a:cs typeface="+mn-cs"/>
                        </a:rPr>
                        <a:t>750</a:t>
                      </a:r>
                      <a:r>
                        <a:rPr lang="zh-TW" altLang="en-US" sz="2400" b="1" i="0" kern="1200" dirty="0">
                          <a:solidFill>
                            <a:schemeClr val="dk1"/>
                          </a:solidFill>
                          <a:latin typeface="微軟正黑體" panose="020B0604030504040204" pitchFamily="34" charset="-120"/>
                          <a:ea typeface="微軟正黑體" panose="020B0604030504040204" pitchFamily="34" charset="-120"/>
                          <a:cs typeface="+mn-cs"/>
                        </a:rPr>
                        <a:t> </a:t>
                      </a:r>
                      <a:r>
                        <a:rPr lang="en-US" altLang="zh-TW" sz="2400" b="1" i="0" kern="1200" dirty="0">
                          <a:solidFill>
                            <a:schemeClr val="dk1"/>
                          </a:solidFill>
                          <a:latin typeface="微軟正黑體" panose="020B0604030504040204" pitchFamily="34" charset="-120"/>
                          <a:ea typeface="微軟正黑體" panose="020B0604030504040204" pitchFamily="34" charset="-120"/>
                          <a:cs typeface="+mn-cs"/>
                        </a:rPr>
                        <a:t>V</a:t>
                      </a:r>
                      <a:r>
                        <a:rPr lang="zh-TW" altLang="en-US" sz="2400" b="1" i="0" kern="1200" dirty="0">
                          <a:solidFill>
                            <a:schemeClr val="dk1"/>
                          </a:solidFill>
                          <a:latin typeface="微軟正黑體" panose="020B0604030504040204" pitchFamily="34" charset="-120"/>
                          <a:ea typeface="微軟正黑體" panose="020B0604030504040204" pitchFamily="34" charset="-120"/>
                          <a:cs typeface="+mn-cs"/>
                        </a:rPr>
                        <a:t>牽引電力，</a:t>
                      </a:r>
                      <a:r>
                        <a:rPr lang="zh-TW" altLang="en-US" sz="2400" b="1" i="0" kern="1200" dirty="0">
                          <a:solidFill>
                            <a:srgbClr val="C00000"/>
                          </a:solidFill>
                          <a:latin typeface="微軟正黑體" panose="020B0604030504040204" pitchFamily="34" charset="-120"/>
                          <a:ea typeface="微軟正黑體" panose="020B0604030504040204" pitchFamily="34" charset="-120"/>
                          <a:cs typeface="+mn-cs"/>
                        </a:rPr>
                        <a:t>架空線</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515103981"/>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i="0" kern="100" dirty="0">
                          <a:latin typeface="微軟正黑體" panose="020B0604030504040204" pitchFamily="34" charset="-120"/>
                          <a:ea typeface="微軟正黑體" panose="020B0604030504040204" pitchFamily="34" charset="-120"/>
                        </a:rPr>
                        <a:t>自動化駕駛程度</a:t>
                      </a:r>
                      <a:endParaRPr lang="zh-TW" sz="2400" b="1" i="0" u="none" strike="noStrike" dirty="0">
                        <a:solidFill>
                          <a:srgbClr val="000000"/>
                        </a:solidFill>
                        <a:latin typeface="微軟正黑體" panose="020B0604030504040204" pitchFamily="34" charset="-120"/>
                        <a:ea typeface="微軟正黑體" panose="020B0604030504040204" pitchFamily="34" charset="-120"/>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400" b="1" i="0" kern="100" dirty="0">
                          <a:solidFill>
                            <a:srgbClr val="C00000"/>
                          </a:solidFill>
                          <a:latin typeface="微軟正黑體" panose="020B0604030504040204" pitchFamily="34" charset="-120"/>
                          <a:ea typeface="微軟正黑體" panose="020B0604030504040204" pitchFamily="34" charset="-120"/>
                        </a:rPr>
                        <a:t>GoA2</a:t>
                      </a:r>
                      <a:r>
                        <a:rPr lang="zh-TW" altLang="en-US" sz="2400" b="1" i="0" kern="100" dirty="0">
                          <a:solidFill>
                            <a:srgbClr val="C00000"/>
                          </a:solidFill>
                          <a:latin typeface="微軟正黑體" panose="020B0604030504040204" pitchFamily="34" charset="-120"/>
                          <a:ea typeface="微軟正黑體" panose="020B0604030504040204" pitchFamily="34" charset="-120"/>
                        </a:rPr>
                        <a:t> 以上</a:t>
                      </a:r>
                      <a:endParaRPr kumimoji="0" lang="zh-TW" sz="2400" b="1" i="0" u="none" strike="noStrike" kern="1200" dirty="0">
                        <a:solidFill>
                          <a:srgbClr val="C00000"/>
                        </a:solidFill>
                        <a:latin typeface="微軟正黑體" panose="020B0604030504040204" pitchFamily="34" charset="-120"/>
                        <a:ea typeface="微軟正黑體" panose="020B0604030504040204" pitchFamily="34" charset="-120"/>
                        <a:cs typeface="+mn-cs"/>
                      </a:endParaRPr>
                    </a:p>
                  </a:txBody>
                  <a:tcPr marL="5715" marR="5715" marT="571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922491167"/>
                  </a:ext>
                </a:extLst>
              </a:tr>
              <a:tr h="483940">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algn="ctr" defTabSz="914400" rtl="0" eaLnBrk="1" fontAlgn="ctr" latinLnBrk="0" hangingPunct="1"/>
                      <a:r>
                        <a:rPr lang="zh-TW" altLang="en-US" sz="2400" b="1" i="0" kern="1200" dirty="0">
                          <a:solidFill>
                            <a:schemeClr val="dk1"/>
                          </a:solidFill>
                          <a:latin typeface="微軟正黑體" panose="020B0604030504040204" pitchFamily="34" charset="-120"/>
                          <a:ea typeface="微軟正黑體" panose="020B0604030504040204" pitchFamily="34" charset="-120"/>
                          <a:cs typeface="+mn-cs"/>
                        </a:rPr>
                        <a:t>最小轉彎半徑</a:t>
                      </a:r>
                      <a:endParaRPr lang="en-US" altLang="zh-TW" sz="2400" b="1" i="0" kern="12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fontAlgn="ctr" latinLnBrk="0" hangingPunct="1"/>
                      <a:r>
                        <a:rPr lang="en-US" altLang="zh-TW" sz="2400" b="1" i="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2400" b="1" i="0" kern="1200" dirty="0">
                          <a:solidFill>
                            <a:schemeClr val="dk1"/>
                          </a:solidFill>
                          <a:latin typeface="微軟正黑體" panose="020B0604030504040204" pitchFamily="34" charset="-120"/>
                          <a:ea typeface="微軟正黑體" panose="020B0604030504040204" pitchFamily="34" charset="-120"/>
                          <a:cs typeface="+mn-cs"/>
                        </a:rPr>
                        <a:t>最大爬坡能力</a:t>
                      </a:r>
                    </a:p>
                  </a:txBody>
                  <a:tcPr marL="7434" marR="7434" marT="7434"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400" b="1" i="0" kern="1200" dirty="0">
                          <a:solidFill>
                            <a:srgbClr val="C00000"/>
                          </a:solidFill>
                          <a:latin typeface="微軟正黑體" panose="020B0604030504040204" pitchFamily="34" charset="-120"/>
                          <a:ea typeface="微軟正黑體" panose="020B0604030504040204" pitchFamily="34" charset="-120"/>
                          <a:cs typeface="+mn-cs"/>
                        </a:rPr>
                        <a:t>25m/6%</a:t>
                      </a:r>
                      <a:endParaRPr lang="zh-TW" altLang="en-US" sz="2400" b="1" i="0" kern="1200" dirty="0">
                        <a:solidFill>
                          <a:srgbClr val="C00000"/>
                        </a:solidFill>
                        <a:latin typeface="微軟正黑體" panose="020B0604030504040204" pitchFamily="34" charset="-120"/>
                        <a:ea typeface="微軟正黑體" panose="020B0604030504040204" pitchFamily="34" charset="-120"/>
                        <a:cs typeface="+mn-cs"/>
                      </a:endParaRPr>
                    </a:p>
                  </a:txBody>
                  <a:tcPr marL="7434" marR="7434" marT="7434"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30414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60"/>
          <p:cNvGrpSpPr/>
          <p:nvPr/>
        </p:nvGrpSpPr>
        <p:grpSpPr>
          <a:xfrm>
            <a:off x="-2401723" y="-7769633"/>
            <a:ext cx="13343193" cy="6290679"/>
            <a:chOff x="-2401723" y="-7769633"/>
            <a:chExt cx="13343193" cy="6290679"/>
          </a:xfrm>
        </p:grpSpPr>
        <p:sp>
          <p:nvSpPr>
            <p:cNvPr id="119" name="圓角矩形 118"/>
            <p:cNvSpPr/>
            <p:nvPr/>
          </p:nvSpPr>
          <p:spPr>
            <a:xfrm>
              <a:off x="8898650" y="-7590533"/>
              <a:ext cx="450515" cy="1213249"/>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0" name="圓角矩形 119"/>
            <p:cNvSpPr/>
            <p:nvPr/>
          </p:nvSpPr>
          <p:spPr>
            <a:xfrm>
              <a:off x="8898650" y="-6147368"/>
              <a:ext cx="450515" cy="438906"/>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1" name="文字方塊 120"/>
            <p:cNvSpPr txBox="1"/>
            <p:nvPr/>
          </p:nvSpPr>
          <p:spPr>
            <a:xfrm>
              <a:off x="8699285" y="-7174131"/>
              <a:ext cx="849244" cy="400110"/>
            </a:xfrm>
            <a:prstGeom prst="rect">
              <a:avLst/>
            </a:prstGeom>
            <a:noFill/>
          </p:spPr>
          <p:txBody>
            <a:bodyPr wrap="square" rtlCol="0">
              <a:spAutoFit/>
            </a:bodyPr>
            <a:lstStyle/>
            <a:p>
              <a:pPr algn="ctr"/>
              <a:r>
                <a:rPr lang="en-US" altLang="zh-TW" sz="2000" b="1" dirty="0">
                  <a:solidFill>
                    <a:schemeClr val="bg1"/>
                  </a:solidFill>
                  <a:ea typeface="Microsoft YaHei" panose="020B0503020204020204" pitchFamily="34" charset="-122"/>
                </a:rPr>
                <a:t>SB</a:t>
              </a:r>
              <a:endParaRPr lang="zh-TW" altLang="en-US" sz="2000" b="1" dirty="0">
                <a:solidFill>
                  <a:schemeClr val="bg1"/>
                </a:solidFill>
                <a:ea typeface="Microsoft YaHei" panose="020B0503020204020204" pitchFamily="34" charset="-122"/>
              </a:endParaRPr>
            </a:p>
          </p:txBody>
        </p:sp>
        <p:sp>
          <p:nvSpPr>
            <p:cNvPr id="122" name="文字方塊 121"/>
            <p:cNvSpPr txBox="1"/>
            <p:nvPr/>
          </p:nvSpPr>
          <p:spPr>
            <a:xfrm>
              <a:off x="9367171" y="-7677053"/>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汐東捷運</a:t>
              </a:r>
            </a:p>
          </p:txBody>
        </p:sp>
        <p:sp>
          <p:nvSpPr>
            <p:cNvPr id="123" name="文字方塊 122"/>
            <p:cNvSpPr txBox="1"/>
            <p:nvPr/>
          </p:nvSpPr>
          <p:spPr>
            <a:xfrm>
              <a:off x="9367171" y="-6158747"/>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基隆捷運</a:t>
              </a:r>
            </a:p>
          </p:txBody>
        </p:sp>
        <p:sp>
          <p:nvSpPr>
            <p:cNvPr id="124" name="文字方塊 123"/>
            <p:cNvSpPr txBox="1"/>
            <p:nvPr/>
          </p:nvSpPr>
          <p:spPr>
            <a:xfrm>
              <a:off x="9367171" y="-7026041"/>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民生汐止線</a:t>
              </a:r>
            </a:p>
          </p:txBody>
        </p:sp>
        <p:sp>
          <p:nvSpPr>
            <p:cNvPr id="125" name="文字方塊 124"/>
            <p:cNvSpPr txBox="1"/>
            <p:nvPr/>
          </p:nvSpPr>
          <p:spPr>
            <a:xfrm>
              <a:off x="9367171" y="-7314097"/>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SB10~SB15</a:t>
              </a:r>
              <a:endParaRPr lang="zh-TW" altLang="en-US" b="1" dirty="0">
                <a:solidFill>
                  <a:schemeClr val="bg1">
                    <a:lumMod val="50000"/>
                  </a:schemeClr>
                </a:solidFill>
                <a:ea typeface="Microsoft YaHei" panose="020B0503020204020204" pitchFamily="34" charset="-122"/>
              </a:endParaRPr>
            </a:p>
          </p:txBody>
        </p:sp>
        <p:sp>
          <p:nvSpPr>
            <p:cNvPr id="126" name="文字方塊 125"/>
            <p:cNvSpPr txBox="1"/>
            <p:nvPr/>
          </p:nvSpPr>
          <p:spPr>
            <a:xfrm>
              <a:off x="9367171" y="-6643863"/>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SB01~SB15</a:t>
              </a:r>
              <a:endParaRPr lang="zh-TW" altLang="en-US" b="1" dirty="0">
                <a:solidFill>
                  <a:schemeClr val="bg1">
                    <a:lumMod val="50000"/>
                  </a:schemeClr>
                </a:solidFill>
                <a:ea typeface="Microsoft YaHei" panose="020B0503020204020204" pitchFamily="34" charset="-122"/>
              </a:endParaRPr>
            </a:p>
          </p:txBody>
        </p:sp>
        <p:cxnSp>
          <p:nvCxnSpPr>
            <p:cNvPr id="127" name="直線接點 126"/>
            <p:cNvCxnSpPr/>
            <p:nvPr/>
          </p:nvCxnSpPr>
          <p:spPr>
            <a:xfrm flipV="1">
              <a:off x="8854400" y="-7714627"/>
              <a:ext cx="0" cy="20797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2401723"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SB01</a:t>
              </a:r>
              <a:endParaRPr lang="zh-TW" altLang="en-US" sz="2000" b="1" dirty="0">
                <a:ea typeface="Microsoft YaHei" panose="020B0503020204020204" pitchFamily="34" charset="-122"/>
              </a:endParaRPr>
            </a:p>
          </p:txBody>
        </p:sp>
        <p:sp>
          <p:nvSpPr>
            <p:cNvPr id="133" name="文字方塊 132"/>
            <p:cNvSpPr txBox="1"/>
            <p:nvPr/>
          </p:nvSpPr>
          <p:spPr>
            <a:xfrm>
              <a:off x="-1577008"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SB02</a:t>
              </a:r>
              <a:endParaRPr lang="zh-TW" altLang="en-US" sz="2000" b="1" dirty="0">
                <a:ea typeface="Microsoft YaHei" panose="020B0503020204020204" pitchFamily="34" charset="-122"/>
              </a:endParaRPr>
            </a:p>
          </p:txBody>
        </p:sp>
        <p:sp>
          <p:nvSpPr>
            <p:cNvPr id="134" name="文字方塊 133"/>
            <p:cNvSpPr txBox="1"/>
            <p:nvPr/>
          </p:nvSpPr>
          <p:spPr>
            <a:xfrm>
              <a:off x="459887"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SB10</a:t>
              </a:r>
              <a:endParaRPr lang="zh-TW" altLang="en-US" sz="2000" b="1" dirty="0">
                <a:ea typeface="Microsoft YaHei" panose="020B0503020204020204" pitchFamily="34" charset="-122"/>
              </a:endParaRPr>
            </a:p>
          </p:txBody>
        </p:sp>
        <p:sp>
          <p:nvSpPr>
            <p:cNvPr id="135" name="文字方塊 134"/>
            <p:cNvSpPr txBox="1"/>
            <p:nvPr/>
          </p:nvSpPr>
          <p:spPr>
            <a:xfrm>
              <a:off x="481256" y="-5966864"/>
              <a:ext cx="849244"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南港</a:t>
              </a:r>
            </a:p>
          </p:txBody>
        </p:sp>
        <p:sp>
          <p:nvSpPr>
            <p:cNvPr id="136" name="文字方塊 135"/>
            <p:cNvSpPr txBox="1"/>
            <p:nvPr/>
          </p:nvSpPr>
          <p:spPr>
            <a:xfrm>
              <a:off x="2313516" y="-5966864"/>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樟樹灣</a:t>
              </a:r>
            </a:p>
          </p:txBody>
        </p:sp>
        <p:sp>
          <p:nvSpPr>
            <p:cNvPr id="137" name="文字方塊 136"/>
            <p:cNvSpPr txBox="1"/>
            <p:nvPr/>
          </p:nvSpPr>
          <p:spPr>
            <a:xfrm>
              <a:off x="2289286" y="-7769633"/>
              <a:ext cx="990139"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SB13</a:t>
              </a:r>
              <a:endParaRPr lang="zh-TW" altLang="en-US" sz="2000" b="1" dirty="0">
                <a:ea typeface="Microsoft YaHei" panose="020B0503020204020204" pitchFamily="34" charset="-122"/>
              </a:endParaRPr>
            </a:p>
          </p:txBody>
        </p:sp>
        <p:sp>
          <p:nvSpPr>
            <p:cNvPr id="153" name="文字方塊 152"/>
            <p:cNvSpPr txBox="1"/>
            <p:nvPr/>
          </p:nvSpPr>
          <p:spPr>
            <a:xfrm>
              <a:off x="2886690" y="-7769633"/>
              <a:ext cx="2939050" cy="400110"/>
            </a:xfrm>
            <a:prstGeom prst="rect">
              <a:avLst/>
            </a:prstGeom>
            <a:noFill/>
          </p:spPr>
          <p:txBody>
            <a:bodyPr wrap="square" rtlCol="0">
              <a:spAutoFit/>
            </a:bodyPr>
            <a:lstStyle/>
            <a:p>
              <a:pPr algn="ctr"/>
              <a:r>
                <a:rPr lang="zh-TW" altLang="en-US" sz="2000" b="1" dirty="0">
                  <a:solidFill>
                    <a:schemeClr val="accent2">
                      <a:lumMod val="75000"/>
                    </a:schemeClr>
                  </a:solidFill>
                  <a:ea typeface="Microsoft YaHei" panose="020B0503020204020204" pitchFamily="34" charset="-122"/>
                </a:rPr>
                <a:t>共軌段</a:t>
              </a:r>
            </a:p>
          </p:txBody>
        </p:sp>
        <p:grpSp>
          <p:nvGrpSpPr>
            <p:cNvPr id="3" name="群組 6"/>
            <p:cNvGrpSpPr/>
            <p:nvPr/>
          </p:nvGrpSpPr>
          <p:grpSpPr>
            <a:xfrm>
              <a:off x="-2211930" y="-7369260"/>
              <a:ext cx="11042920" cy="1460325"/>
              <a:chOff x="-4019353" y="2901060"/>
              <a:chExt cx="13926323" cy="1460325"/>
            </a:xfrm>
          </p:grpSpPr>
          <p:cxnSp>
            <p:nvCxnSpPr>
              <p:cNvPr id="128" name="直線接點 127"/>
              <p:cNvCxnSpPr>
                <a:stCxn id="131" idx="6"/>
                <a:endCxn id="155" idx="2"/>
              </p:cNvCxnSpPr>
              <p:nvPr/>
            </p:nvCxnSpPr>
            <p:spPr>
              <a:xfrm>
                <a:off x="-3572979" y="3109921"/>
                <a:ext cx="626747"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grpSp>
            <p:nvGrpSpPr>
              <p:cNvPr id="4" name="群組 5"/>
              <p:cNvGrpSpPr/>
              <p:nvPr/>
            </p:nvGrpSpPr>
            <p:grpSpPr>
              <a:xfrm>
                <a:off x="-4019353" y="2901060"/>
                <a:ext cx="13926323" cy="1460325"/>
                <a:chOff x="-4019353" y="2901060"/>
                <a:chExt cx="13926323" cy="1460325"/>
              </a:xfrm>
            </p:grpSpPr>
            <p:cxnSp>
              <p:nvCxnSpPr>
                <p:cNvPr id="129" name="直線接點 128"/>
                <p:cNvCxnSpPr>
                  <a:endCxn id="130" idx="6"/>
                </p:cNvCxnSpPr>
                <p:nvPr/>
              </p:nvCxnSpPr>
              <p:spPr>
                <a:xfrm flipH="1">
                  <a:off x="277098" y="4058522"/>
                  <a:ext cx="1961063"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30" name="橢圓 129"/>
                <p:cNvSpPr>
                  <a:spLocks/>
                </p:cNvSpPr>
                <p:nvPr/>
              </p:nvSpPr>
              <p:spPr>
                <a:xfrm>
                  <a:off x="-169275" y="3878522"/>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1" name="橢圓 130"/>
                <p:cNvSpPr>
                  <a:spLocks/>
                </p:cNvSpPr>
                <p:nvPr/>
              </p:nvSpPr>
              <p:spPr>
                <a:xfrm>
                  <a:off x="-4019353"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文字方塊 137"/>
                <p:cNvSpPr txBox="1"/>
                <p:nvPr/>
              </p:nvSpPr>
              <p:spPr>
                <a:xfrm>
                  <a:off x="3237028" y="2940755"/>
                  <a:ext cx="122803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SB14</a:t>
                  </a:r>
                  <a:endParaRPr lang="zh-TW" altLang="en-US" sz="2000" b="1" dirty="0">
                    <a:ea typeface="Microsoft YaHei" panose="020B0503020204020204" pitchFamily="34" charset="-122"/>
                  </a:endParaRPr>
                </a:p>
              </p:txBody>
            </p:sp>
            <p:sp>
              <p:nvSpPr>
                <p:cNvPr id="139" name="文字方塊 138"/>
                <p:cNvSpPr txBox="1"/>
                <p:nvPr/>
              </p:nvSpPr>
              <p:spPr>
                <a:xfrm>
                  <a:off x="3378752"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汐科</a:t>
                  </a:r>
                </a:p>
              </p:txBody>
            </p:sp>
            <p:sp>
              <p:nvSpPr>
                <p:cNvPr id="140" name="文字方塊 139"/>
                <p:cNvSpPr txBox="1"/>
                <p:nvPr/>
              </p:nvSpPr>
              <p:spPr>
                <a:xfrm>
                  <a:off x="4388108" y="3878522"/>
                  <a:ext cx="1920555"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汐止區公所</a:t>
                  </a:r>
                </a:p>
              </p:txBody>
            </p:sp>
            <p:sp>
              <p:nvSpPr>
                <p:cNvPr id="141" name="文字方塊 140"/>
                <p:cNvSpPr txBox="1"/>
                <p:nvPr/>
              </p:nvSpPr>
              <p:spPr>
                <a:xfrm>
                  <a:off x="6792093" y="3878521"/>
                  <a:ext cx="1204627"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北五堵</a:t>
                  </a:r>
                </a:p>
              </p:txBody>
            </p:sp>
            <p:cxnSp>
              <p:nvCxnSpPr>
                <p:cNvPr id="142" name="直線接點 141"/>
                <p:cNvCxnSpPr/>
                <p:nvPr/>
              </p:nvCxnSpPr>
              <p:spPr>
                <a:xfrm flipH="1">
                  <a:off x="3096966" y="3550928"/>
                  <a:ext cx="1911017" cy="0"/>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H="1">
                  <a:off x="3096967" y="3630699"/>
                  <a:ext cx="5850616"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44" name="橢圓 143"/>
                <p:cNvSpPr>
                  <a:spLocks/>
                </p:cNvSpPr>
                <p:nvPr/>
              </p:nvSpPr>
              <p:spPr>
                <a:xfrm>
                  <a:off x="5007981"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5" name="直線接點 144"/>
                <p:cNvCxnSpPr/>
                <p:nvPr/>
              </p:nvCxnSpPr>
              <p:spPr>
                <a:xfrm flipH="1" flipV="1">
                  <a:off x="2598160" y="3108955"/>
                  <a:ext cx="526104" cy="448899"/>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sp>
              <p:nvSpPr>
                <p:cNvPr id="146" name="文字方塊 145"/>
                <p:cNvSpPr txBox="1"/>
                <p:nvPr/>
              </p:nvSpPr>
              <p:spPr>
                <a:xfrm>
                  <a:off x="4692910" y="2940755"/>
                  <a:ext cx="1138847"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SB15</a:t>
                  </a:r>
                  <a:endParaRPr lang="zh-TW" altLang="en-US" sz="2000" b="1" dirty="0">
                    <a:ea typeface="Microsoft YaHei" panose="020B0503020204020204" pitchFamily="34" charset="-122"/>
                  </a:endParaRPr>
                </a:p>
              </p:txBody>
            </p:sp>
            <p:sp>
              <p:nvSpPr>
                <p:cNvPr id="147" name="橢圓 146"/>
                <p:cNvSpPr>
                  <a:spLocks/>
                </p:cNvSpPr>
                <p:nvPr/>
              </p:nvSpPr>
              <p:spPr>
                <a:xfrm>
                  <a:off x="3623069"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8" name="直線接點 147"/>
                <p:cNvCxnSpPr>
                  <a:endCxn id="156" idx="6"/>
                </p:cNvCxnSpPr>
                <p:nvPr/>
              </p:nvCxnSpPr>
              <p:spPr>
                <a:xfrm flipH="1">
                  <a:off x="277098" y="3108955"/>
                  <a:ext cx="1961063" cy="966"/>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flipH="1">
                  <a:off x="2598160" y="3631222"/>
                  <a:ext cx="526104" cy="42730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flipH="1">
                  <a:off x="9187707" y="3630699"/>
                  <a:ext cx="719263" cy="0"/>
                </a:xfrm>
                <a:prstGeom prst="line">
                  <a:avLst/>
                </a:prstGeom>
                <a:ln w="76200">
                  <a:solidFill>
                    <a:srgbClr val="00A884"/>
                  </a:solidFill>
                  <a:prstDash val="sysDot"/>
                </a:ln>
              </p:spPr>
              <p:style>
                <a:lnRef idx="1">
                  <a:schemeClr val="accent1"/>
                </a:lnRef>
                <a:fillRef idx="0">
                  <a:schemeClr val="accent1"/>
                </a:fillRef>
                <a:effectRef idx="0">
                  <a:schemeClr val="accent1"/>
                </a:effectRef>
                <a:fontRef idx="minor">
                  <a:schemeClr val="tx1"/>
                </a:fontRef>
              </p:style>
            </p:cxnSp>
            <p:sp>
              <p:nvSpPr>
                <p:cNvPr id="151" name="橢圓 150"/>
                <p:cNvSpPr>
                  <a:spLocks/>
                </p:cNvSpPr>
                <p:nvPr/>
              </p:nvSpPr>
              <p:spPr>
                <a:xfrm>
                  <a:off x="7178625"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2" name="圓角矩形 151"/>
                <p:cNvSpPr/>
                <p:nvPr/>
              </p:nvSpPr>
              <p:spPr>
                <a:xfrm>
                  <a:off x="2966085" y="2901060"/>
                  <a:ext cx="3225672" cy="1460325"/>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4" name="直線接點 153"/>
                <p:cNvCxnSpPr>
                  <a:stCxn id="155" idx="6"/>
                  <a:endCxn id="156" idx="2"/>
                </p:cNvCxnSpPr>
                <p:nvPr/>
              </p:nvCxnSpPr>
              <p:spPr>
                <a:xfrm>
                  <a:off x="-2499858" y="3109921"/>
                  <a:ext cx="2330582"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sp>
              <p:nvSpPr>
                <p:cNvPr id="155" name="橢圓 154"/>
                <p:cNvSpPr>
                  <a:spLocks/>
                </p:cNvSpPr>
                <p:nvPr/>
              </p:nvSpPr>
              <p:spPr>
                <a:xfrm>
                  <a:off x="-2946232"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6" name="橢圓 155"/>
                <p:cNvSpPr>
                  <a:spLocks/>
                </p:cNvSpPr>
                <p:nvPr/>
              </p:nvSpPr>
              <p:spPr>
                <a:xfrm>
                  <a:off x="-169275"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7" name="圓角矩形 156"/>
                <p:cNvSpPr/>
                <p:nvPr/>
              </p:nvSpPr>
              <p:spPr>
                <a:xfrm>
                  <a:off x="2214657" y="2929369"/>
                  <a:ext cx="389853" cy="1318115"/>
                </a:xfrm>
                <a:prstGeom prst="roundRect">
                  <a:avLst>
                    <a:gd name="adj" fmla="val 500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橢圓 157"/>
                <p:cNvSpPr>
                  <a:spLocks/>
                </p:cNvSpPr>
                <p:nvPr/>
              </p:nvSpPr>
              <p:spPr>
                <a:xfrm>
                  <a:off x="8947583"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9" name="文字方塊 158"/>
                <p:cNvSpPr txBox="1"/>
                <p:nvPr/>
              </p:nvSpPr>
              <p:spPr>
                <a:xfrm>
                  <a:off x="8692637"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八堵</a:t>
                  </a:r>
                </a:p>
              </p:txBody>
            </p:sp>
          </p:grpSp>
        </p:grpSp>
        <p:sp>
          <p:nvSpPr>
            <p:cNvPr id="17" name="矩形 16"/>
            <p:cNvSpPr/>
            <p:nvPr/>
          </p:nvSpPr>
          <p:spPr>
            <a:xfrm>
              <a:off x="1067287" y="-4025931"/>
              <a:ext cx="1744475"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7,190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18" name="矩形 17"/>
            <p:cNvSpPr/>
            <p:nvPr/>
          </p:nvSpPr>
          <p:spPr>
            <a:xfrm>
              <a:off x="1067288" y="-4917431"/>
              <a:ext cx="1744475"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2,560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p>
          </p:txBody>
        </p:sp>
        <p:sp>
          <p:nvSpPr>
            <p:cNvPr id="19" name="向下箭號 18"/>
            <p:cNvSpPr/>
            <p:nvPr/>
          </p:nvSpPr>
          <p:spPr>
            <a:xfrm>
              <a:off x="168867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0" name="矩形 19"/>
            <p:cNvSpPr/>
            <p:nvPr/>
          </p:nvSpPr>
          <p:spPr>
            <a:xfrm>
              <a:off x="1067287" y="-2805724"/>
              <a:ext cx="1744475" cy="1317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11,700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21" name="向下箭號 20"/>
            <p:cNvSpPr/>
            <p:nvPr/>
          </p:nvSpPr>
          <p:spPr>
            <a:xfrm>
              <a:off x="168867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2" name="矩形 21"/>
            <p:cNvSpPr/>
            <p:nvPr/>
          </p:nvSpPr>
          <p:spPr>
            <a:xfrm>
              <a:off x="-753961" y="-5337554"/>
              <a:ext cx="1738219"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汐東捷運</a:t>
              </a:r>
              <a:endParaRPr lang="en-US" altLang="zh-TW" sz="2400" b="1" dirty="0">
                <a:ea typeface="微軟正黑體" pitchFamily="34" charset="-120"/>
              </a:endParaRPr>
            </a:p>
          </p:txBody>
        </p:sp>
        <p:sp>
          <p:nvSpPr>
            <p:cNvPr id="23" name="矩形 22"/>
            <p:cNvSpPr/>
            <p:nvPr/>
          </p:nvSpPr>
          <p:spPr>
            <a:xfrm>
              <a:off x="-753961" y="-4054398"/>
              <a:ext cx="1738219"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基隆捷運</a:t>
              </a:r>
              <a:endParaRPr lang="en-US" altLang="zh-TW" sz="2400" b="1" dirty="0">
                <a:ea typeface="微軟正黑體" pitchFamily="34" charset="-120"/>
              </a:endParaRPr>
            </a:p>
            <a:p>
              <a:pPr algn="ctr"/>
              <a:r>
                <a:rPr lang="zh-TW" altLang="en-US" sz="2400" b="1" dirty="0">
                  <a:ea typeface="微軟正黑體" pitchFamily="34" charset="-120"/>
                </a:rPr>
                <a:t>加入營運</a:t>
              </a:r>
            </a:p>
          </p:txBody>
        </p:sp>
        <p:sp>
          <p:nvSpPr>
            <p:cNvPr id="24" name="矩形 23"/>
            <p:cNvSpPr/>
            <p:nvPr/>
          </p:nvSpPr>
          <p:spPr>
            <a:xfrm>
              <a:off x="-753961" y="-2805723"/>
              <a:ext cx="1738219" cy="13175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全路網營運</a:t>
              </a:r>
              <a:endParaRPr lang="en-US" altLang="zh-TW" sz="2400" b="1" dirty="0">
                <a:ea typeface="微軟正黑體" pitchFamily="34" charset="-120"/>
              </a:endParaRPr>
            </a:p>
            <a:p>
              <a:pPr algn="ct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民汐</a:t>
              </a: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基捷</a:t>
              </a:r>
              <a:r>
                <a:rPr lang="en-US" altLang="zh-TW" sz="2400" b="1" dirty="0">
                  <a:solidFill>
                    <a:schemeClr val="accent2">
                      <a:lumMod val="40000"/>
                      <a:lumOff val="60000"/>
                    </a:schemeClr>
                  </a:solidFill>
                  <a:ea typeface="微軟正黑體" pitchFamily="34" charset="-120"/>
                </a:rPr>
                <a:t>)</a:t>
              </a:r>
              <a:endParaRPr lang="zh-TW" altLang="en-US" sz="2400" b="1" dirty="0">
                <a:solidFill>
                  <a:schemeClr val="accent2">
                    <a:lumMod val="40000"/>
                    <a:lumOff val="60000"/>
                  </a:schemeClr>
                </a:solidFill>
                <a:ea typeface="微軟正黑體" pitchFamily="34" charset="-120"/>
              </a:endParaRPr>
            </a:p>
          </p:txBody>
        </p:sp>
        <p:sp>
          <p:nvSpPr>
            <p:cNvPr id="25" name="矩形 24"/>
            <p:cNvSpPr/>
            <p:nvPr/>
          </p:nvSpPr>
          <p:spPr>
            <a:xfrm>
              <a:off x="-1049221" y="-5337554"/>
              <a:ext cx="312903"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1</a:t>
              </a:r>
              <a:endParaRPr lang="zh-TW" altLang="en-US" sz="3600" b="1" dirty="0">
                <a:ea typeface="微軟正黑體" pitchFamily="34" charset="-120"/>
              </a:endParaRPr>
            </a:p>
          </p:txBody>
        </p:sp>
        <p:sp>
          <p:nvSpPr>
            <p:cNvPr id="26" name="矩形 25"/>
            <p:cNvSpPr/>
            <p:nvPr/>
          </p:nvSpPr>
          <p:spPr>
            <a:xfrm>
              <a:off x="-1049221" y="-4054398"/>
              <a:ext cx="312903"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2</a:t>
              </a:r>
              <a:endParaRPr lang="zh-TW" altLang="en-US" sz="3600" b="1" dirty="0">
                <a:ea typeface="微軟正黑體" pitchFamily="34" charset="-120"/>
              </a:endParaRPr>
            </a:p>
          </p:txBody>
        </p:sp>
        <p:sp>
          <p:nvSpPr>
            <p:cNvPr id="27" name="矩形 26"/>
            <p:cNvSpPr/>
            <p:nvPr/>
          </p:nvSpPr>
          <p:spPr>
            <a:xfrm>
              <a:off x="-1049221" y="-2805723"/>
              <a:ext cx="312903" cy="1317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3</a:t>
              </a:r>
              <a:endParaRPr lang="zh-TW" altLang="en-US" sz="3600" b="1" dirty="0">
                <a:ea typeface="微軟正黑體" pitchFamily="34" charset="-120"/>
              </a:endParaRPr>
            </a:p>
          </p:txBody>
        </p:sp>
        <p:cxnSp>
          <p:nvCxnSpPr>
            <p:cNvPr id="28" name="直線接點 27"/>
            <p:cNvCxnSpPr/>
            <p:nvPr/>
          </p:nvCxnSpPr>
          <p:spPr>
            <a:xfrm flipV="1">
              <a:off x="-697720" y="-5204957"/>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697720" y="-2700035"/>
              <a:ext cx="0" cy="11310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697720" y="-3958584"/>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952917" y="-4025931"/>
              <a:ext cx="295498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2" name="矩形 31"/>
            <p:cNvSpPr/>
            <p:nvPr/>
          </p:nvSpPr>
          <p:spPr>
            <a:xfrm>
              <a:off x="2952916" y="-4917430"/>
              <a:ext cx="2954986"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3" name="向下箭號 32"/>
            <p:cNvSpPr/>
            <p:nvPr/>
          </p:nvSpPr>
          <p:spPr>
            <a:xfrm>
              <a:off x="422189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4" name="矩形 33"/>
            <p:cNvSpPr/>
            <p:nvPr/>
          </p:nvSpPr>
          <p:spPr>
            <a:xfrm>
              <a:off x="2952917" y="-2805725"/>
              <a:ext cx="2954986" cy="1318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C00000"/>
                </a:solidFill>
                <a:ea typeface="微軟正黑體" pitchFamily="34" charset="-120"/>
              </a:endParaRPr>
            </a:p>
          </p:txBody>
        </p:sp>
        <p:sp>
          <p:nvSpPr>
            <p:cNvPr id="35" name="向下箭號 34"/>
            <p:cNvSpPr/>
            <p:nvPr/>
          </p:nvSpPr>
          <p:spPr>
            <a:xfrm>
              <a:off x="422189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6" name="矩形 35"/>
            <p:cNvSpPr/>
            <p:nvPr/>
          </p:nvSpPr>
          <p:spPr>
            <a:xfrm>
              <a:off x="6000231" y="-4025931"/>
              <a:ext cx="2202011"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37" name="矩形 36"/>
            <p:cNvSpPr/>
            <p:nvPr/>
          </p:nvSpPr>
          <p:spPr>
            <a:xfrm>
              <a:off x="6000231" y="-4895198"/>
              <a:ext cx="2202011" cy="59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BB6EF"/>
                </a:solidFill>
                <a:ea typeface="微軟正黑體" pitchFamily="34" charset="-120"/>
              </a:endParaRPr>
            </a:p>
          </p:txBody>
        </p:sp>
        <p:sp>
          <p:nvSpPr>
            <p:cNvPr id="38" name="向下箭號 37"/>
            <p:cNvSpPr/>
            <p:nvPr/>
          </p:nvSpPr>
          <p:spPr>
            <a:xfrm>
              <a:off x="6881035" y="-4301537"/>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9" name="矩形 38"/>
            <p:cNvSpPr/>
            <p:nvPr/>
          </p:nvSpPr>
          <p:spPr>
            <a:xfrm>
              <a:off x="6000231" y="-2805724"/>
              <a:ext cx="2202011"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40" name="向下箭號 39"/>
            <p:cNvSpPr/>
            <p:nvPr/>
          </p:nvSpPr>
          <p:spPr>
            <a:xfrm>
              <a:off x="6881035"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41" name="矩形 40"/>
            <p:cNvSpPr/>
            <p:nvPr/>
          </p:nvSpPr>
          <p:spPr>
            <a:xfrm>
              <a:off x="1064509" y="-5388609"/>
              <a:ext cx="1744475" cy="4379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站間尖峰運量</a:t>
              </a:r>
            </a:p>
          </p:txBody>
        </p:sp>
        <p:sp>
          <p:nvSpPr>
            <p:cNvPr id="42" name="矩形 41"/>
            <p:cNvSpPr/>
            <p:nvPr/>
          </p:nvSpPr>
          <p:spPr>
            <a:xfrm>
              <a:off x="2952916" y="-5388209"/>
              <a:ext cx="2955987" cy="4369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營運模式</a:t>
              </a:r>
            </a:p>
          </p:txBody>
        </p:sp>
        <p:sp>
          <p:nvSpPr>
            <p:cNvPr id="43" name="矩形 42"/>
            <p:cNvSpPr/>
            <p:nvPr/>
          </p:nvSpPr>
          <p:spPr>
            <a:xfrm>
              <a:off x="5997452" y="-5388210"/>
              <a:ext cx="2202011" cy="430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班距／編組</a:t>
              </a:r>
            </a:p>
          </p:txBody>
        </p:sp>
        <p:sp>
          <p:nvSpPr>
            <p:cNvPr id="44" name="矩形 43"/>
            <p:cNvSpPr/>
            <p:nvPr/>
          </p:nvSpPr>
          <p:spPr>
            <a:xfrm>
              <a:off x="-2211930" y="-5337555"/>
              <a:ext cx="577164" cy="384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800" b="1" dirty="0">
                  <a:ea typeface="微軟正黑體" pitchFamily="34" charset="-120"/>
                </a:rPr>
                <a:t>分 期 建 設  </a:t>
              </a:r>
            </a:p>
          </p:txBody>
        </p:sp>
        <p:sp>
          <p:nvSpPr>
            <p:cNvPr id="45" name="向右箭號 44"/>
            <p:cNvSpPr/>
            <p:nvPr/>
          </p:nvSpPr>
          <p:spPr>
            <a:xfrm>
              <a:off x="-1552479" y="-522613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6" name="向右箭號 45"/>
            <p:cNvSpPr/>
            <p:nvPr/>
          </p:nvSpPr>
          <p:spPr>
            <a:xfrm>
              <a:off x="-1552479" y="-3958333"/>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7" name="向右箭號 46"/>
            <p:cNvSpPr/>
            <p:nvPr/>
          </p:nvSpPr>
          <p:spPr>
            <a:xfrm>
              <a:off x="-1552479" y="-255355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8" name="矩形 47"/>
            <p:cNvSpPr/>
            <p:nvPr/>
          </p:nvSpPr>
          <p:spPr>
            <a:xfrm>
              <a:off x="8292238" y="-4025931"/>
              <a:ext cx="260685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49" name="矩形 48"/>
            <p:cNvSpPr/>
            <p:nvPr/>
          </p:nvSpPr>
          <p:spPr>
            <a:xfrm>
              <a:off x="8292240" y="-4917429"/>
              <a:ext cx="2606854" cy="615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zh-TW" sz="2000" b="1" dirty="0">
                <a:solidFill>
                  <a:schemeClr val="tx1">
                    <a:lumMod val="50000"/>
                    <a:lumOff val="50000"/>
                  </a:schemeClr>
                </a:solidFill>
                <a:ea typeface="微軟正黑體" pitchFamily="34" charset="-120"/>
              </a:endParaRPr>
            </a:p>
            <a:p>
              <a:pPr algn="ctr"/>
              <a:r>
                <a:rPr lang="en-US" altLang="zh-TW" sz="1650" b="1" dirty="0">
                  <a:solidFill>
                    <a:schemeClr val="tx1">
                      <a:lumMod val="65000"/>
                      <a:lumOff val="35000"/>
                    </a:schemeClr>
                  </a:solidFill>
                  <a:ea typeface="微軟正黑體" pitchFamily="34" charset="-120"/>
                </a:rPr>
                <a:t>SB15</a:t>
              </a:r>
              <a:r>
                <a:rPr lang="zh-TW" altLang="en-US" sz="1650" b="1" dirty="0">
                  <a:solidFill>
                    <a:schemeClr val="tx1">
                      <a:lumMod val="65000"/>
                      <a:lumOff val="35000"/>
                    </a:schemeClr>
                  </a:solidFill>
                  <a:ea typeface="微軟正黑體" pitchFamily="34" charset="-120"/>
                </a:rPr>
                <a:t>站折返</a:t>
              </a:r>
              <a:endParaRPr lang="en-US" altLang="zh-TW" sz="1650" b="1" dirty="0">
                <a:solidFill>
                  <a:schemeClr val="tx1">
                    <a:lumMod val="65000"/>
                    <a:lumOff val="35000"/>
                  </a:schemeClr>
                </a:solidFill>
                <a:ea typeface="微軟正黑體" pitchFamily="34" charset="-120"/>
              </a:endParaRPr>
            </a:p>
          </p:txBody>
        </p:sp>
        <p:sp>
          <p:nvSpPr>
            <p:cNvPr id="50" name="向下箭號 49"/>
            <p:cNvSpPr/>
            <p:nvPr/>
          </p:nvSpPr>
          <p:spPr>
            <a:xfrm>
              <a:off x="9317843"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1" name="矩形 50"/>
            <p:cNvSpPr/>
            <p:nvPr/>
          </p:nvSpPr>
          <p:spPr>
            <a:xfrm>
              <a:off x="8292237" y="-2805724"/>
              <a:ext cx="2649233"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52" name="向下箭號 51"/>
            <p:cNvSpPr/>
            <p:nvPr/>
          </p:nvSpPr>
          <p:spPr>
            <a:xfrm>
              <a:off x="9317843" y="-3081330"/>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3" name="矩形 52"/>
            <p:cNvSpPr/>
            <p:nvPr/>
          </p:nvSpPr>
          <p:spPr>
            <a:xfrm>
              <a:off x="8290537" y="-5388210"/>
              <a:ext cx="2608377" cy="42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共軌段班距</a:t>
              </a:r>
            </a:p>
          </p:txBody>
        </p:sp>
        <p:grpSp>
          <p:nvGrpSpPr>
            <p:cNvPr id="5" name="群組 53"/>
            <p:cNvGrpSpPr/>
            <p:nvPr/>
          </p:nvGrpSpPr>
          <p:grpSpPr>
            <a:xfrm>
              <a:off x="3160583" y="-2176352"/>
              <a:ext cx="1828258" cy="369332"/>
              <a:chOff x="5234546" y="-848353"/>
              <a:chExt cx="1828258" cy="369332"/>
            </a:xfrm>
          </p:grpSpPr>
          <p:sp>
            <p:nvSpPr>
              <p:cNvPr id="116" name="圓角矩形 115"/>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7" name="文字方塊 116"/>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6" name="群組 54"/>
            <p:cNvGrpSpPr/>
            <p:nvPr/>
          </p:nvGrpSpPr>
          <p:grpSpPr>
            <a:xfrm>
              <a:off x="3160583" y="-2491546"/>
              <a:ext cx="1828258" cy="369332"/>
              <a:chOff x="5234546" y="-848353"/>
              <a:chExt cx="1828258" cy="369332"/>
            </a:xfrm>
          </p:grpSpPr>
          <p:sp>
            <p:nvSpPr>
              <p:cNvPr id="114" name="圓角矩形 113"/>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5" name="文字方塊 114"/>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SB02</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SB10</a:t>
                </a:r>
                <a:endParaRPr lang="zh-TW" altLang="en-US" b="1" dirty="0">
                  <a:solidFill>
                    <a:schemeClr val="bg1"/>
                  </a:solidFill>
                  <a:ea typeface="微軟正黑體" pitchFamily="34" charset="-120"/>
                </a:endParaRPr>
              </a:p>
            </p:txBody>
          </p:sp>
        </p:grpSp>
        <p:sp>
          <p:nvSpPr>
            <p:cNvPr id="56" name="圓角矩形 55"/>
            <p:cNvSpPr/>
            <p:nvPr/>
          </p:nvSpPr>
          <p:spPr>
            <a:xfrm>
              <a:off x="3160583" y="-276488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57" name="文字方塊 56"/>
            <p:cNvSpPr txBox="1"/>
            <p:nvPr/>
          </p:nvSpPr>
          <p:spPr>
            <a:xfrm>
              <a:off x="3233745" y="-2806740"/>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SB01</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sp>
          <p:nvSpPr>
            <p:cNvPr id="58" name="文字方塊 57"/>
            <p:cNvSpPr txBox="1"/>
            <p:nvPr/>
          </p:nvSpPr>
          <p:spPr>
            <a:xfrm>
              <a:off x="4923055" y="-2807481"/>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全程車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sp>
          <p:nvSpPr>
            <p:cNvPr id="59" name="文字方塊 58"/>
            <p:cNvSpPr txBox="1"/>
            <p:nvPr/>
          </p:nvSpPr>
          <p:spPr>
            <a:xfrm>
              <a:off x="4923055" y="-2482534"/>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區間車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grpSp>
          <p:nvGrpSpPr>
            <p:cNvPr id="7" name="群組 59"/>
            <p:cNvGrpSpPr/>
            <p:nvPr/>
          </p:nvGrpSpPr>
          <p:grpSpPr>
            <a:xfrm>
              <a:off x="3160583" y="-4839975"/>
              <a:ext cx="1828258" cy="369332"/>
              <a:chOff x="5234546" y="-848353"/>
              <a:chExt cx="1828258" cy="369332"/>
            </a:xfrm>
          </p:grpSpPr>
          <p:sp>
            <p:nvSpPr>
              <p:cNvPr id="112" name="圓角矩形 111"/>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3" name="文字方塊 112"/>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8" name="群組 60"/>
            <p:cNvGrpSpPr/>
            <p:nvPr/>
          </p:nvGrpSpPr>
          <p:grpSpPr>
            <a:xfrm>
              <a:off x="3160583" y="-4048800"/>
              <a:ext cx="1828258" cy="369332"/>
              <a:chOff x="5234546" y="-848353"/>
              <a:chExt cx="1828258" cy="369332"/>
            </a:xfrm>
          </p:grpSpPr>
          <p:sp>
            <p:nvSpPr>
              <p:cNvPr id="110" name="圓角矩形 10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1" name="文字方塊 110"/>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9" name="群組 61"/>
            <p:cNvGrpSpPr/>
            <p:nvPr/>
          </p:nvGrpSpPr>
          <p:grpSpPr>
            <a:xfrm>
              <a:off x="3160583" y="-3720046"/>
              <a:ext cx="1828258" cy="369332"/>
              <a:chOff x="5234546" y="-848353"/>
              <a:chExt cx="1828258" cy="369332"/>
            </a:xfrm>
          </p:grpSpPr>
          <p:sp>
            <p:nvSpPr>
              <p:cNvPr id="108" name="圓角矩形 107"/>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9" name="文字方塊 108"/>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10" name="群組 62"/>
            <p:cNvGrpSpPr/>
            <p:nvPr/>
          </p:nvGrpSpPr>
          <p:grpSpPr>
            <a:xfrm>
              <a:off x="6161469" y="-2492336"/>
              <a:ext cx="1879534" cy="369332"/>
              <a:chOff x="5226946" y="-848353"/>
              <a:chExt cx="1640540" cy="369332"/>
            </a:xfrm>
          </p:grpSpPr>
          <p:sp>
            <p:nvSpPr>
              <p:cNvPr id="106" name="圓角矩形 105"/>
              <p:cNvSpPr/>
              <p:nvPr/>
            </p:nvSpPr>
            <p:spPr>
              <a:xfrm>
                <a:off x="5234547" y="-806493"/>
                <a:ext cx="1612459"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7" name="文字方塊 106"/>
              <p:cNvSpPr txBox="1"/>
              <p:nvPr/>
            </p:nvSpPr>
            <p:spPr>
              <a:xfrm>
                <a:off x="5226946" y="-848353"/>
                <a:ext cx="1640540"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5.4</a:t>
                </a:r>
                <a:r>
                  <a:rPr lang="zh-TW" altLang="en-US" b="1" dirty="0">
                    <a:solidFill>
                      <a:schemeClr val="bg1"/>
                    </a:solidFill>
                    <a:ea typeface="微軟正黑體" pitchFamily="34" charset="-120"/>
                  </a:rPr>
                  <a:t>分鐘／長編組</a:t>
                </a:r>
              </a:p>
            </p:txBody>
          </p:sp>
        </p:grpSp>
        <p:grpSp>
          <p:nvGrpSpPr>
            <p:cNvPr id="11" name="群組 63"/>
            <p:cNvGrpSpPr/>
            <p:nvPr/>
          </p:nvGrpSpPr>
          <p:grpSpPr>
            <a:xfrm>
              <a:off x="6177556" y="-2807530"/>
              <a:ext cx="1847360" cy="369332"/>
              <a:chOff x="8871816" y="-1734910"/>
              <a:chExt cx="1828258" cy="369332"/>
            </a:xfrm>
          </p:grpSpPr>
          <p:sp>
            <p:nvSpPr>
              <p:cNvPr id="104" name="圓角矩形 103"/>
              <p:cNvSpPr/>
              <p:nvPr/>
            </p:nvSpPr>
            <p:spPr>
              <a:xfrm>
                <a:off x="8871816" y="-169305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5" name="文字方塊 104"/>
              <p:cNvSpPr txBox="1"/>
              <p:nvPr/>
            </p:nvSpPr>
            <p:spPr>
              <a:xfrm>
                <a:off x="8944978" y="-1734910"/>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分鐘／長編組</a:t>
                </a:r>
              </a:p>
            </p:txBody>
          </p:sp>
        </p:grpSp>
        <p:grpSp>
          <p:nvGrpSpPr>
            <p:cNvPr id="12" name="群組 64"/>
            <p:cNvGrpSpPr/>
            <p:nvPr/>
          </p:nvGrpSpPr>
          <p:grpSpPr>
            <a:xfrm>
              <a:off x="6177556" y="-4048800"/>
              <a:ext cx="1847360" cy="369332"/>
              <a:chOff x="12417387" y="4634357"/>
              <a:chExt cx="1847360" cy="369332"/>
            </a:xfrm>
          </p:grpSpPr>
          <p:sp>
            <p:nvSpPr>
              <p:cNvPr id="102" name="圓角矩形 101"/>
              <p:cNvSpPr/>
              <p:nvPr/>
            </p:nvSpPr>
            <p:spPr>
              <a:xfrm>
                <a:off x="12417387" y="4676217"/>
                <a:ext cx="1847360"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3" name="文字方塊 102"/>
              <p:cNvSpPr txBox="1"/>
              <p:nvPr/>
            </p:nvSpPr>
            <p:spPr>
              <a:xfrm>
                <a:off x="12491313" y="4634357"/>
                <a:ext cx="1699509"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3" name="群組 65"/>
            <p:cNvGrpSpPr/>
            <p:nvPr/>
          </p:nvGrpSpPr>
          <p:grpSpPr>
            <a:xfrm>
              <a:off x="6177556" y="-4855298"/>
              <a:ext cx="1847361" cy="369332"/>
              <a:chOff x="5234546" y="-848353"/>
              <a:chExt cx="1828258" cy="369332"/>
            </a:xfrm>
          </p:grpSpPr>
          <p:sp>
            <p:nvSpPr>
              <p:cNvPr id="100" name="圓角矩形 9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1" name="文字方塊 100"/>
              <p:cNvSpPr txBox="1"/>
              <p:nvPr/>
            </p:nvSpPr>
            <p:spPr>
              <a:xfrm>
                <a:off x="5307708" y="-848353"/>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4" name="群組 66"/>
            <p:cNvGrpSpPr/>
            <p:nvPr/>
          </p:nvGrpSpPr>
          <p:grpSpPr>
            <a:xfrm>
              <a:off x="8945523" y="-4934575"/>
              <a:ext cx="1162772" cy="369332"/>
              <a:chOff x="5234546" y="-848353"/>
              <a:chExt cx="1828258" cy="369332"/>
            </a:xfrm>
          </p:grpSpPr>
          <p:sp>
            <p:nvSpPr>
              <p:cNvPr id="98" name="圓角矩形 97"/>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9" name="文字方塊 98"/>
              <p:cNvSpPr txBox="1"/>
              <p:nvPr/>
            </p:nvSpPr>
            <p:spPr>
              <a:xfrm>
                <a:off x="5307707"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a:t>
                </a:r>
              </a:p>
            </p:txBody>
          </p:sp>
        </p:grpSp>
        <p:grpSp>
          <p:nvGrpSpPr>
            <p:cNvPr id="15" name="群組 67"/>
            <p:cNvGrpSpPr/>
            <p:nvPr/>
          </p:nvGrpSpPr>
          <p:grpSpPr>
            <a:xfrm>
              <a:off x="8945523" y="-4002003"/>
              <a:ext cx="1162772" cy="369332"/>
              <a:chOff x="12887421" y="-2253443"/>
              <a:chExt cx="1162772" cy="369332"/>
            </a:xfrm>
          </p:grpSpPr>
          <p:sp>
            <p:nvSpPr>
              <p:cNvPr id="96" name="圓角矩形 95"/>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7" name="文字方塊 96"/>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16" name="群組 68"/>
            <p:cNvGrpSpPr/>
            <p:nvPr/>
          </p:nvGrpSpPr>
          <p:grpSpPr>
            <a:xfrm>
              <a:off x="8945523" y="-2669813"/>
              <a:ext cx="1162772" cy="369332"/>
              <a:chOff x="12887421" y="-2253443"/>
              <a:chExt cx="1162772" cy="369332"/>
            </a:xfrm>
          </p:grpSpPr>
          <p:sp>
            <p:nvSpPr>
              <p:cNvPr id="94" name="圓角矩形 93"/>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5" name="文字方塊 94"/>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54" name="群組 75"/>
            <p:cNvGrpSpPr/>
            <p:nvPr/>
          </p:nvGrpSpPr>
          <p:grpSpPr>
            <a:xfrm>
              <a:off x="3160583" y="-3391292"/>
              <a:ext cx="1828258" cy="369332"/>
              <a:chOff x="5234546" y="-848353"/>
              <a:chExt cx="1828258" cy="369332"/>
            </a:xfrm>
          </p:grpSpPr>
          <p:sp>
            <p:nvSpPr>
              <p:cNvPr id="92" name="圓角矩形 91"/>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3" name="文字方塊 92"/>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55" name="群組 76"/>
            <p:cNvGrpSpPr/>
            <p:nvPr/>
          </p:nvGrpSpPr>
          <p:grpSpPr>
            <a:xfrm>
              <a:off x="3160583" y="-1857539"/>
              <a:ext cx="1828258" cy="369332"/>
              <a:chOff x="5234546" y="-848353"/>
              <a:chExt cx="1828258" cy="369332"/>
            </a:xfrm>
          </p:grpSpPr>
          <p:sp>
            <p:nvSpPr>
              <p:cNvPr id="90" name="圓角矩形 89"/>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1" name="文字方塊 90"/>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60" name="群組 77"/>
            <p:cNvGrpSpPr/>
            <p:nvPr/>
          </p:nvGrpSpPr>
          <p:grpSpPr>
            <a:xfrm>
              <a:off x="6154094" y="-1855210"/>
              <a:ext cx="1894284" cy="369332"/>
              <a:chOff x="12440049" y="6401693"/>
              <a:chExt cx="1894284" cy="369332"/>
            </a:xfrm>
          </p:grpSpPr>
          <p:sp>
            <p:nvSpPr>
              <p:cNvPr id="88" name="圓角矩形 87"/>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9" name="文字方塊 88"/>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1" name="群組 78"/>
            <p:cNvGrpSpPr/>
            <p:nvPr/>
          </p:nvGrpSpPr>
          <p:grpSpPr>
            <a:xfrm>
              <a:off x="6154094" y="-2170311"/>
              <a:ext cx="1894284" cy="369332"/>
              <a:chOff x="12440049" y="6401693"/>
              <a:chExt cx="1894284" cy="369332"/>
            </a:xfrm>
          </p:grpSpPr>
          <p:sp>
            <p:nvSpPr>
              <p:cNvPr id="86" name="圓角矩形 85"/>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7" name="文字方塊 86"/>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2" name="群組 79"/>
            <p:cNvGrpSpPr/>
            <p:nvPr/>
          </p:nvGrpSpPr>
          <p:grpSpPr>
            <a:xfrm>
              <a:off x="6154094" y="-3392262"/>
              <a:ext cx="1894284" cy="369332"/>
              <a:chOff x="12440049" y="6401693"/>
              <a:chExt cx="1894284" cy="369332"/>
            </a:xfrm>
          </p:grpSpPr>
          <p:sp>
            <p:nvSpPr>
              <p:cNvPr id="84" name="圓角矩形 83"/>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5" name="文字方塊 84"/>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3" name="群組 80"/>
            <p:cNvGrpSpPr/>
            <p:nvPr/>
          </p:nvGrpSpPr>
          <p:grpSpPr>
            <a:xfrm>
              <a:off x="6154094" y="-3720531"/>
              <a:ext cx="1894284" cy="369332"/>
              <a:chOff x="12440049" y="6401693"/>
              <a:chExt cx="1894284" cy="369332"/>
            </a:xfrm>
          </p:grpSpPr>
          <p:sp>
            <p:nvSpPr>
              <p:cNvPr id="82" name="圓角矩形 81"/>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3" name="文字方塊 82"/>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sp>
        <p:nvSpPr>
          <p:cNvPr id="162" name="標題 3"/>
          <p:cNvSpPr txBox="1">
            <a:spLocks/>
          </p:cNvSpPr>
          <p:nvPr/>
        </p:nvSpPr>
        <p:spPr bwMode="auto">
          <a:xfrm>
            <a:off x="539750" y="0"/>
            <a:ext cx="8424000" cy="728663"/>
          </a:xfrm>
          <a:prstGeom prst="rect">
            <a:avLst/>
          </a:prstGeom>
          <a:noFill/>
          <a:ln w="9525">
            <a:no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30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Times New Roman" pitchFamily="18" charset="0"/>
              </a:rPr>
              <a:t>壹、計畫概要</a:t>
            </a:r>
          </a:p>
        </p:txBody>
      </p:sp>
      <p:sp>
        <p:nvSpPr>
          <p:cNvPr id="160" name="內容版面配置區 2"/>
          <p:cNvSpPr txBox="1">
            <a:spLocks/>
          </p:cNvSpPr>
          <p:nvPr/>
        </p:nvSpPr>
        <p:spPr>
          <a:xfrm>
            <a:off x="387276" y="766580"/>
            <a:ext cx="8756724" cy="362973"/>
          </a:xfrm>
          <a:prstGeom prst="rect">
            <a:avLst/>
          </a:prstGeom>
          <a:solidFill>
            <a:schemeClr val="accent3">
              <a:lumMod val="40000"/>
              <a:lumOff val="60000"/>
            </a:schemeClr>
          </a:solidFill>
        </p:spPr>
        <p:txBody>
          <a:bodyPr vert="horz" lIns="91440" tIns="45720" rIns="91440" bIns="45720" rtlCol="0" anchor="ctr">
            <a:noAutofit/>
          </a:bodyPr>
          <a:lstStyle>
            <a:lvl1pPr marL="342900" indent="-342900" algn="l" defTabSz="914400" rtl="0" eaLnBrk="1" latinLnBrk="0" hangingPunct="1">
              <a:spcBef>
                <a:spcPct val="20000"/>
              </a:spcBef>
              <a:buClr>
                <a:srgbClr val="C00000"/>
              </a:buClr>
              <a:buFontTx/>
              <a:buBlip>
                <a:blip r:embed="rId2"/>
              </a:buBlip>
              <a:defRPr sz="2400" kern="1200">
                <a:solidFill>
                  <a:schemeClr val="tx1"/>
                </a:solidFill>
                <a:effectLst/>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Clr>
                <a:srgbClr val="C00000"/>
              </a:buClr>
              <a:buFontTx/>
              <a:buBlip>
                <a:blip r:embed="rId3"/>
              </a:buBlip>
              <a:defRPr sz="2400" kern="1200">
                <a:solidFill>
                  <a:schemeClr val="tx1"/>
                </a:solidFill>
                <a:effectLst/>
                <a:latin typeface="微軟正黑體" panose="020B0604030504040204" pitchFamily="34" charset="-120"/>
                <a:ea typeface="微軟正黑體" panose="020B0604030504040204" pitchFamily="34" charset="-120"/>
                <a:cs typeface="+mn-cs"/>
              </a:defRPr>
            </a:lvl2pPr>
            <a:lvl3pPr marL="1077913" indent="-273050" algn="l" defTabSz="914400" rtl="0" eaLnBrk="1" latinLnBrk="0" hangingPunct="1">
              <a:spcBef>
                <a:spcPct val="20000"/>
              </a:spcBef>
              <a:buClr>
                <a:srgbClr val="C00000"/>
              </a:buClr>
              <a:buFontTx/>
              <a:buBlip>
                <a:blip r:embed="rId4"/>
              </a:buBlip>
              <a:defRPr sz="2000" kern="1200">
                <a:solidFill>
                  <a:schemeClr val="tx1"/>
                </a:solidFill>
                <a:effectLst/>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Clr>
                <a:schemeClr val="tx1"/>
              </a:buClr>
              <a:buFontTx/>
              <a:buBlip>
                <a:blip r:embed="rId5"/>
              </a:buBlip>
              <a:defRPr sz="1800" kern="1200">
                <a:solidFill>
                  <a:schemeClr val="tx1"/>
                </a:solidFill>
                <a:effectLst/>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Clr>
                <a:schemeClr val="tx1"/>
              </a:buClr>
              <a:buFont typeface="Arial" pitchFamily="34" charset="0"/>
              <a:buChar char="»"/>
              <a:defRPr sz="1800" kern="1200">
                <a:solidFill>
                  <a:schemeClr val="tx1"/>
                </a:solidFill>
                <a:effectLst/>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ts val="3400"/>
              </a:lnSpc>
              <a:spcBef>
                <a:spcPct val="20000"/>
              </a:spcBef>
              <a:spcAft>
                <a:spcPts val="0"/>
              </a:spcAft>
              <a:buClr>
                <a:srgbClr val="C00000"/>
              </a:buClr>
              <a:buSzTx/>
              <a:buNone/>
              <a:tabLst/>
              <a:defRPr/>
            </a:pPr>
            <a:r>
              <a:rPr kumimoji="0" lang="zh-TW" altLang="en-US"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機電系統採</a:t>
            </a:r>
            <a:r>
              <a:rPr kumimoji="0" lang="zh-TW" altLang="en-US"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一致性規劃</a:t>
            </a:r>
            <a:endParaRPr kumimoji="0" lang="zh-TW" altLang="en-US"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163" name="表格 162">
            <a:extLst>
              <a:ext uri="{FF2B5EF4-FFF2-40B4-BE49-F238E27FC236}">
                <a16:creationId xmlns:a16="http://schemas.microsoft.com/office/drawing/2014/main" xmlns="" id="{D8CAE3F4-FF44-4CA6-9BC1-AF0066A3AECB}"/>
              </a:ext>
            </a:extLst>
          </p:cNvPr>
          <p:cNvGraphicFramePr>
            <a:graphicFrameLocks noGrp="1"/>
          </p:cNvGraphicFramePr>
          <p:nvPr>
            <p:extLst>
              <p:ext uri="{D42A27DB-BD31-4B8C-83A1-F6EECF244321}">
                <p14:modId xmlns:p14="http://schemas.microsoft.com/office/powerpoint/2010/main" xmlns="" val="3012344976"/>
              </p:ext>
            </p:extLst>
          </p:nvPr>
        </p:nvGraphicFramePr>
        <p:xfrm>
          <a:off x="592032" y="1674576"/>
          <a:ext cx="8207918" cy="4122061"/>
        </p:xfrm>
        <a:graphic>
          <a:graphicData uri="http://schemas.openxmlformats.org/drawingml/2006/table">
            <a:tbl>
              <a:tblPr firstRow="1" bandRow="1"/>
              <a:tblGrid>
                <a:gridCol w="1150614">
                  <a:extLst>
                    <a:ext uri="{9D8B030D-6E8A-4147-A177-3AD203B41FA5}">
                      <a16:colId xmlns:a16="http://schemas.microsoft.com/office/drawing/2014/main" xmlns="" val="20000"/>
                    </a:ext>
                  </a:extLst>
                </a:gridCol>
                <a:gridCol w="2786428">
                  <a:extLst>
                    <a:ext uri="{9D8B030D-6E8A-4147-A177-3AD203B41FA5}">
                      <a16:colId xmlns:a16="http://schemas.microsoft.com/office/drawing/2014/main" xmlns="" val="20001"/>
                    </a:ext>
                  </a:extLst>
                </a:gridCol>
                <a:gridCol w="4270876">
                  <a:extLst>
                    <a:ext uri="{9D8B030D-6E8A-4147-A177-3AD203B41FA5}">
                      <a16:colId xmlns:a16="http://schemas.microsoft.com/office/drawing/2014/main" xmlns="" val="3280042161"/>
                    </a:ext>
                  </a:extLst>
                </a:gridCol>
              </a:tblGrid>
              <a:tr h="376456">
                <a:tc gridSpan="2">
                  <a:txBody>
                    <a:bodyPr/>
                    <a:lstStyle>
                      <a:lvl1pPr marL="0" algn="l" defTabSz="1007943" rtl="0" eaLnBrk="1" latinLnBrk="0" hangingPunct="1">
                        <a:defRPr sz="1984" b="1" kern="1200">
                          <a:solidFill>
                            <a:schemeClr val="lt1"/>
                          </a:solidFill>
                          <a:latin typeface="Calibri"/>
                        </a:defRPr>
                      </a:lvl1pPr>
                      <a:lvl2pPr marL="503972" algn="l" defTabSz="1007943" rtl="0" eaLnBrk="1" latinLnBrk="0" hangingPunct="1">
                        <a:defRPr sz="1984" b="1" kern="1200">
                          <a:solidFill>
                            <a:schemeClr val="lt1"/>
                          </a:solidFill>
                          <a:latin typeface="Calibri"/>
                        </a:defRPr>
                      </a:lvl2pPr>
                      <a:lvl3pPr marL="1007943" algn="l" defTabSz="1007943" rtl="0" eaLnBrk="1" latinLnBrk="0" hangingPunct="1">
                        <a:defRPr sz="1984" b="1" kern="1200">
                          <a:solidFill>
                            <a:schemeClr val="lt1"/>
                          </a:solidFill>
                          <a:latin typeface="Calibri"/>
                        </a:defRPr>
                      </a:lvl3pPr>
                      <a:lvl4pPr marL="1511915" algn="l" defTabSz="1007943" rtl="0" eaLnBrk="1" latinLnBrk="0" hangingPunct="1">
                        <a:defRPr sz="1984" b="1" kern="1200">
                          <a:solidFill>
                            <a:schemeClr val="lt1"/>
                          </a:solidFill>
                          <a:latin typeface="Calibri"/>
                        </a:defRPr>
                      </a:lvl4pPr>
                      <a:lvl5pPr marL="2015886" algn="l" defTabSz="1007943" rtl="0" eaLnBrk="1" latinLnBrk="0" hangingPunct="1">
                        <a:defRPr sz="1984" b="1" kern="1200">
                          <a:solidFill>
                            <a:schemeClr val="lt1"/>
                          </a:solidFill>
                          <a:latin typeface="Calibri"/>
                        </a:defRPr>
                      </a:lvl5pPr>
                      <a:lvl6pPr marL="2519858" algn="l" defTabSz="1007943" rtl="0" eaLnBrk="1" latinLnBrk="0" hangingPunct="1">
                        <a:defRPr sz="1984" b="1" kern="1200">
                          <a:solidFill>
                            <a:schemeClr val="lt1"/>
                          </a:solidFill>
                          <a:latin typeface="Calibri"/>
                        </a:defRPr>
                      </a:lvl6pPr>
                      <a:lvl7pPr marL="3023829" algn="l" defTabSz="1007943" rtl="0" eaLnBrk="1" latinLnBrk="0" hangingPunct="1">
                        <a:defRPr sz="1984" b="1" kern="1200">
                          <a:solidFill>
                            <a:schemeClr val="lt1"/>
                          </a:solidFill>
                          <a:latin typeface="Calibri"/>
                        </a:defRPr>
                      </a:lvl7pPr>
                      <a:lvl8pPr marL="3527801" algn="l" defTabSz="1007943" rtl="0" eaLnBrk="1" latinLnBrk="0" hangingPunct="1">
                        <a:defRPr sz="1984" b="1" kern="1200">
                          <a:solidFill>
                            <a:schemeClr val="lt1"/>
                          </a:solidFill>
                          <a:latin typeface="Calibri"/>
                        </a:defRPr>
                      </a:lvl8pPr>
                      <a:lvl9pPr marL="4031772" algn="l" defTabSz="1007943" rtl="0" eaLnBrk="1" latinLnBrk="0" hangingPunct="1">
                        <a:defRPr sz="1984" b="1" kern="1200">
                          <a:solidFill>
                            <a:schemeClr val="lt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zh-TW" altLang="en-US" sz="2400" b="1" u="none" strike="noStrike" kern="1200" dirty="0">
                          <a:solidFill>
                            <a:schemeClr val="bg1"/>
                          </a:solidFill>
                          <a:latin typeface="微軟正黑體" panose="020B0604030504040204" pitchFamily="34" charset="-120"/>
                          <a:ea typeface="微軟正黑體" panose="020B0604030504040204" pitchFamily="34" charset="-120"/>
                          <a:cs typeface="+mn-cs"/>
                        </a:rPr>
                        <a:t>站內設施</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zh-TW" altLang="en-US"/>
                    </a:p>
                  </a:txBody>
                  <a:tcPr/>
                </a:tc>
                <a:tc>
                  <a:txBody>
                    <a:bodyPr/>
                    <a:lstStyle>
                      <a:lvl1pPr marL="0" algn="l" defTabSz="1007943" rtl="0" eaLnBrk="1" latinLnBrk="0" hangingPunct="1">
                        <a:defRPr sz="1984" b="1" kern="1200">
                          <a:solidFill>
                            <a:schemeClr val="lt1"/>
                          </a:solidFill>
                          <a:latin typeface="Calibri"/>
                        </a:defRPr>
                      </a:lvl1pPr>
                      <a:lvl2pPr marL="503972" algn="l" defTabSz="1007943" rtl="0" eaLnBrk="1" latinLnBrk="0" hangingPunct="1">
                        <a:defRPr sz="1984" b="1" kern="1200">
                          <a:solidFill>
                            <a:schemeClr val="lt1"/>
                          </a:solidFill>
                          <a:latin typeface="Calibri"/>
                        </a:defRPr>
                      </a:lvl2pPr>
                      <a:lvl3pPr marL="1007943" algn="l" defTabSz="1007943" rtl="0" eaLnBrk="1" latinLnBrk="0" hangingPunct="1">
                        <a:defRPr sz="1984" b="1" kern="1200">
                          <a:solidFill>
                            <a:schemeClr val="lt1"/>
                          </a:solidFill>
                          <a:latin typeface="Calibri"/>
                        </a:defRPr>
                      </a:lvl3pPr>
                      <a:lvl4pPr marL="1511915" algn="l" defTabSz="1007943" rtl="0" eaLnBrk="1" latinLnBrk="0" hangingPunct="1">
                        <a:defRPr sz="1984" b="1" kern="1200">
                          <a:solidFill>
                            <a:schemeClr val="lt1"/>
                          </a:solidFill>
                          <a:latin typeface="Calibri"/>
                        </a:defRPr>
                      </a:lvl4pPr>
                      <a:lvl5pPr marL="2015886" algn="l" defTabSz="1007943" rtl="0" eaLnBrk="1" latinLnBrk="0" hangingPunct="1">
                        <a:defRPr sz="1984" b="1" kern="1200">
                          <a:solidFill>
                            <a:schemeClr val="lt1"/>
                          </a:solidFill>
                          <a:latin typeface="Calibri"/>
                        </a:defRPr>
                      </a:lvl5pPr>
                      <a:lvl6pPr marL="2519858" algn="l" defTabSz="1007943" rtl="0" eaLnBrk="1" latinLnBrk="0" hangingPunct="1">
                        <a:defRPr sz="1984" b="1" kern="1200">
                          <a:solidFill>
                            <a:schemeClr val="lt1"/>
                          </a:solidFill>
                          <a:latin typeface="Calibri"/>
                        </a:defRPr>
                      </a:lvl6pPr>
                      <a:lvl7pPr marL="3023829" algn="l" defTabSz="1007943" rtl="0" eaLnBrk="1" latinLnBrk="0" hangingPunct="1">
                        <a:defRPr sz="1984" b="1" kern="1200">
                          <a:solidFill>
                            <a:schemeClr val="lt1"/>
                          </a:solidFill>
                          <a:latin typeface="Calibri"/>
                        </a:defRPr>
                      </a:lvl7pPr>
                      <a:lvl8pPr marL="3527801" algn="l" defTabSz="1007943" rtl="0" eaLnBrk="1" latinLnBrk="0" hangingPunct="1">
                        <a:defRPr sz="1984" b="1" kern="1200">
                          <a:solidFill>
                            <a:schemeClr val="lt1"/>
                          </a:solidFill>
                          <a:latin typeface="Calibri"/>
                        </a:defRPr>
                      </a:lvl8pPr>
                      <a:lvl9pPr marL="4031772" algn="l" defTabSz="1007943" rtl="0" eaLnBrk="1" latinLnBrk="0" hangingPunct="1">
                        <a:defRPr sz="1984" b="1" kern="1200">
                          <a:solidFill>
                            <a:schemeClr val="lt1"/>
                          </a:solidFill>
                          <a:latin typeface="Calibri"/>
                        </a:defRPr>
                      </a:lvl9pPr>
                    </a:lstStyle>
                    <a:p>
                      <a:pPr algn="ctr" fontAlgn="ctr"/>
                      <a:r>
                        <a:rPr kumimoji="0" lang="zh-TW" altLang="en-US" sz="2400" b="1" u="none" strike="noStrike" kern="1200" dirty="0">
                          <a:solidFill>
                            <a:schemeClr val="bg1"/>
                          </a:solidFill>
                          <a:latin typeface="微軟正黑體" panose="020B0604030504040204" pitchFamily="34" charset="-120"/>
                          <a:ea typeface="微軟正黑體" panose="020B0604030504040204" pitchFamily="34" charset="-120"/>
                          <a:cs typeface="+mn-cs"/>
                        </a:rPr>
                        <a:t>規格</a:t>
                      </a:r>
                      <a:endParaRPr kumimoji="0" lang="zh-TW" altLang="zh-TW" sz="2400" b="1" u="none" strike="noStrike" kern="1200" dirty="0">
                        <a:solidFill>
                          <a:schemeClr val="bg1"/>
                        </a:solidFill>
                        <a:latin typeface="微軟正黑體" panose="020B0604030504040204" pitchFamily="34" charset="-120"/>
                        <a:ea typeface="微軟正黑體" panose="020B0604030504040204" pitchFamily="34" charset="-120"/>
                        <a:cs typeface="+mn-cs"/>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380212">
                <a:tc rowSpan="4">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bg1"/>
                          </a:solidFill>
                          <a:effectLst/>
                          <a:latin typeface="微軟正黑體" panose="020B0604030504040204" pitchFamily="34" charset="-120"/>
                          <a:ea typeface="微軟正黑體" panose="020B0604030504040204" pitchFamily="34" charset="-120"/>
                        </a:rPr>
                        <a:t>服務</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en-US" sz="2400" b="1" u="none" strike="noStrike" dirty="0">
                          <a:solidFill>
                            <a:schemeClr val="tx1"/>
                          </a:solidFill>
                          <a:effectLst/>
                          <a:latin typeface="微軟正黑體" panose="020B0604030504040204" pitchFamily="34" charset="-120"/>
                          <a:ea typeface="微軟正黑體" panose="020B0604030504040204" pitchFamily="34" charset="-120"/>
                        </a:rPr>
                        <a:t>PAO</a:t>
                      </a:r>
                    </a:p>
                  </a:txBody>
                  <a:tcPr marL="7434" marR="7434" marT="7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rgbClr val="C00000"/>
                          </a:solidFill>
                          <a:effectLst/>
                          <a:latin typeface="微軟正黑體" panose="020B0604030504040204" pitchFamily="34" charset="-120"/>
                          <a:ea typeface="微軟正黑體" panose="020B0604030504040204" pitchFamily="34" charset="-120"/>
                        </a:rPr>
                        <a:t>端末站、轉乘站</a:t>
                      </a:r>
                      <a:endParaRPr lang="en-US" altLang="zh-TW" sz="2400" b="1" u="none" strike="noStrike" dirty="0">
                        <a:solidFill>
                          <a:srgbClr val="C00000"/>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333487">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票種</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單程票</a:t>
                      </a:r>
                      <a:r>
                        <a:rPr lang="en-US" altLang="zh-TW" sz="2400" b="1"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紙票</a:t>
                      </a:r>
                      <a:r>
                        <a:rPr lang="en-US" altLang="zh-TW" sz="2400" b="1"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、儲值票</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379841">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收費模式</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400" b="1" u="none" strike="noStrike" dirty="0">
                          <a:solidFill>
                            <a:srgbClr val="C00000"/>
                          </a:solidFill>
                          <a:effectLst/>
                          <a:latin typeface="微軟正黑體" panose="020B0604030504040204" pitchFamily="34" charset="-120"/>
                          <a:ea typeface="微軟正黑體" panose="020B0604030504040204" pitchFamily="34" charset="-120"/>
                        </a:rPr>
                        <a:t>開放式站台</a:t>
                      </a:r>
                      <a:endParaRPr lang="zh-TW" altLang="en-US" sz="24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96469">
                <a:tc vMerge="1">
                  <a:txBody>
                    <a:bodyPr/>
                    <a:lstStyle/>
                    <a:p>
                      <a:pPr algn="ctr" fontAlgn="ctr"/>
                      <a:endParaRPr lang="zh-TW" altLang="en-US" sz="1400" b="0" i="0" u="none" strike="noStrike" dirty="0">
                        <a:solidFill>
                          <a:srgbClr val="000000"/>
                        </a:solidFill>
                        <a:effectLst/>
                        <a:latin typeface="+mn-ea"/>
                        <a:ea typeface="+mn-ea"/>
                      </a:endParaRPr>
                    </a:p>
                  </a:txBody>
                  <a:tcPr marL="7434" marR="7434" marT="7434" marB="0" anchor="ct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行動支付</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有</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4"/>
                  </a:ext>
                </a:extLst>
              </a:tr>
              <a:tr h="277577">
                <a:tc rowSpan="6">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bg1"/>
                          </a:solidFill>
                          <a:effectLst/>
                          <a:latin typeface="微軟正黑體" panose="020B0604030504040204" pitchFamily="34" charset="-120"/>
                          <a:ea typeface="微軟正黑體" panose="020B0604030504040204" pitchFamily="34" charset="-120"/>
                        </a:rPr>
                        <a:t>設備</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閘門</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rgbClr val="C00000"/>
                          </a:solidFill>
                          <a:effectLst/>
                          <a:latin typeface="微軟正黑體" panose="020B0604030504040204" pitchFamily="34" charset="-120"/>
                          <a:ea typeface="微軟正黑體" panose="020B0604030504040204" pitchFamily="34" charset="-120"/>
                        </a:rPr>
                        <a:t>無</a:t>
                      </a:r>
                      <a:endParaRPr lang="zh-TW" altLang="en-US" sz="24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356204">
                <a:tc vMerge="1">
                  <a:txBody>
                    <a:bodyPr/>
                    <a:lstStyle/>
                    <a:p>
                      <a:endParaRPr lang="zh-TW" altLang="en-US" dirty="0"/>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刷卡機</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有</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338013">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攜帶型驗票機</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有</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7673404"/>
                  </a:ext>
                </a:extLst>
              </a:tr>
              <a:tr h="352094">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售票機</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有</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r h="333902">
                <a:tc vMerge="1">
                  <a:txBody>
                    <a:bodyPr/>
                    <a:lstStyle/>
                    <a:p>
                      <a:endParaRPr lang="zh-TW" altLang="en-US"/>
                    </a:p>
                  </a:txBody>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algn="ctr"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加值機</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有</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9"/>
                  </a:ext>
                </a:extLst>
              </a:tr>
              <a:tr h="315711">
                <a:tc vMerge="1">
                  <a:txBody>
                    <a:bodyPr/>
                    <a:lstStyle/>
                    <a:p>
                      <a:pPr algn="ctr" fontAlgn="ctr"/>
                      <a:endParaRPr lang="zh-TW" altLang="en-US" sz="1200" b="0" i="0" u="none" strike="noStrike" dirty="0">
                        <a:solidFill>
                          <a:srgbClr val="000000"/>
                        </a:solidFill>
                        <a:effectLst/>
                        <a:latin typeface="+mn-ea"/>
                        <a:ea typeface="+mn-ea"/>
                      </a:endParaRPr>
                    </a:p>
                  </a:txBody>
                  <a:tcPr marL="7434" marR="7434" marT="7434" marB="0" anchor="ct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algn="ctr" rtl="0" eaLnBrk="1" fontAlgn="ctr" latinLnBrk="0" hangingPunct="1"/>
                      <a:r>
                        <a:rPr kumimoji="0" lang="zh-TW" altLang="en-US" sz="24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半高式月台門</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07943" rtl="0" eaLnBrk="1" latinLnBrk="0" hangingPunct="1">
                        <a:defRPr sz="1984" kern="1200">
                          <a:solidFill>
                            <a:schemeClr val="dk1"/>
                          </a:solidFill>
                          <a:latin typeface="Calibri"/>
                        </a:defRPr>
                      </a:lvl1pPr>
                      <a:lvl2pPr marL="503972" algn="l" defTabSz="1007943" rtl="0" eaLnBrk="1" latinLnBrk="0" hangingPunct="1">
                        <a:defRPr sz="1984" kern="1200">
                          <a:solidFill>
                            <a:schemeClr val="dk1"/>
                          </a:solidFill>
                          <a:latin typeface="Calibri"/>
                        </a:defRPr>
                      </a:lvl2pPr>
                      <a:lvl3pPr marL="1007943" algn="l" defTabSz="1007943" rtl="0" eaLnBrk="1" latinLnBrk="0" hangingPunct="1">
                        <a:defRPr sz="1984" kern="1200">
                          <a:solidFill>
                            <a:schemeClr val="dk1"/>
                          </a:solidFill>
                          <a:latin typeface="Calibri"/>
                        </a:defRPr>
                      </a:lvl3pPr>
                      <a:lvl4pPr marL="1511915" algn="l" defTabSz="1007943" rtl="0" eaLnBrk="1" latinLnBrk="0" hangingPunct="1">
                        <a:defRPr sz="1984" kern="1200">
                          <a:solidFill>
                            <a:schemeClr val="dk1"/>
                          </a:solidFill>
                          <a:latin typeface="Calibri"/>
                        </a:defRPr>
                      </a:lvl4pPr>
                      <a:lvl5pPr marL="2015886" algn="l" defTabSz="1007943" rtl="0" eaLnBrk="1" latinLnBrk="0" hangingPunct="1">
                        <a:defRPr sz="1984" kern="1200">
                          <a:solidFill>
                            <a:schemeClr val="dk1"/>
                          </a:solidFill>
                          <a:latin typeface="Calibri"/>
                        </a:defRPr>
                      </a:lvl5pPr>
                      <a:lvl6pPr marL="2519858" algn="l" defTabSz="1007943" rtl="0" eaLnBrk="1" latinLnBrk="0" hangingPunct="1">
                        <a:defRPr sz="1984" kern="1200">
                          <a:solidFill>
                            <a:schemeClr val="dk1"/>
                          </a:solidFill>
                          <a:latin typeface="Calibri"/>
                        </a:defRPr>
                      </a:lvl6pPr>
                      <a:lvl7pPr marL="3023829" algn="l" defTabSz="1007943" rtl="0" eaLnBrk="1" latinLnBrk="0" hangingPunct="1">
                        <a:defRPr sz="1984" kern="1200">
                          <a:solidFill>
                            <a:schemeClr val="dk1"/>
                          </a:solidFill>
                          <a:latin typeface="Calibri"/>
                        </a:defRPr>
                      </a:lvl7pPr>
                      <a:lvl8pPr marL="3527801" algn="l" defTabSz="1007943" rtl="0" eaLnBrk="1" latinLnBrk="0" hangingPunct="1">
                        <a:defRPr sz="1984" kern="1200">
                          <a:solidFill>
                            <a:schemeClr val="dk1"/>
                          </a:solidFill>
                          <a:latin typeface="Calibri"/>
                        </a:defRPr>
                      </a:lvl8pPr>
                      <a:lvl9pPr marL="4031772" algn="l" defTabSz="1007943" rtl="0" eaLnBrk="1" latinLnBrk="0" hangingPunct="1">
                        <a:defRPr sz="1984"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有</a:t>
                      </a:r>
                    </a:p>
                  </a:txBody>
                  <a:tcPr marL="7434" marR="7434" marT="7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330414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60"/>
          <p:cNvGrpSpPr/>
          <p:nvPr/>
        </p:nvGrpSpPr>
        <p:grpSpPr>
          <a:xfrm>
            <a:off x="-2401723" y="-7769633"/>
            <a:ext cx="13343193" cy="6290679"/>
            <a:chOff x="-2401723" y="-7769633"/>
            <a:chExt cx="13343193" cy="6290679"/>
          </a:xfrm>
        </p:grpSpPr>
        <p:sp>
          <p:nvSpPr>
            <p:cNvPr id="119" name="圓角矩形 118"/>
            <p:cNvSpPr/>
            <p:nvPr/>
          </p:nvSpPr>
          <p:spPr>
            <a:xfrm>
              <a:off x="8898650" y="-7590533"/>
              <a:ext cx="450515" cy="1213249"/>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0" name="圓角矩形 119"/>
            <p:cNvSpPr/>
            <p:nvPr/>
          </p:nvSpPr>
          <p:spPr>
            <a:xfrm>
              <a:off x="8898650" y="-6147368"/>
              <a:ext cx="450515" cy="438906"/>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1" name="文字方塊 120"/>
            <p:cNvSpPr txBox="1"/>
            <p:nvPr/>
          </p:nvSpPr>
          <p:spPr>
            <a:xfrm>
              <a:off x="8699285" y="-7174131"/>
              <a:ext cx="849244" cy="400110"/>
            </a:xfrm>
            <a:prstGeom prst="rect">
              <a:avLst/>
            </a:prstGeom>
            <a:noFill/>
          </p:spPr>
          <p:txBody>
            <a:bodyPr wrap="square" rtlCol="0">
              <a:spAutoFit/>
            </a:bodyPr>
            <a:lstStyle/>
            <a:p>
              <a:pPr algn="ctr"/>
              <a:r>
                <a:rPr lang="en-US" altLang="zh-TW" sz="2000" b="1" dirty="0">
                  <a:solidFill>
                    <a:schemeClr val="bg1"/>
                  </a:solidFill>
                  <a:ea typeface="Microsoft YaHei" panose="020B0503020204020204" pitchFamily="34" charset="-122"/>
                </a:rPr>
                <a:t>SB</a:t>
              </a:r>
              <a:endParaRPr lang="zh-TW" altLang="en-US" sz="2000" b="1" dirty="0">
                <a:solidFill>
                  <a:schemeClr val="bg1"/>
                </a:solidFill>
                <a:ea typeface="Microsoft YaHei" panose="020B0503020204020204" pitchFamily="34" charset="-122"/>
              </a:endParaRPr>
            </a:p>
          </p:txBody>
        </p:sp>
        <p:sp>
          <p:nvSpPr>
            <p:cNvPr id="122" name="文字方塊 121"/>
            <p:cNvSpPr txBox="1"/>
            <p:nvPr/>
          </p:nvSpPr>
          <p:spPr>
            <a:xfrm>
              <a:off x="9367171" y="-7677053"/>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汐東捷運</a:t>
              </a:r>
            </a:p>
          </p:txBody>
        </p:sp>
        <p:sp>
          <p:nvSpPr>
            <p:cNvPr id="123" name="文字方塊 122"/>
            <p:cNvSpPr txBox="1"/>
            <p:nvPr/>
          </p:nvSpPr>
          <p:spPr>
            <a:xfrm>
              <a:off x="9367171" y="-6158747"/>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基隆捷運</a:t>
              </a:r>
            </a:p>
          </p:txBody>
        </p:sp>
        <p:sp>
          <p:nvSpPr>
            <p:cNvPr id="124" name="文字方塊 123"/>
            <p:cNvSpPr txBox="1"/>
            <p:nvPr/>
          </p:nvSpPr>
          <p:spPr>
            <a:xfrm>
              <a:off x="9367171" y="-7026041"/>
              <a:ext cx="1477182" cy="400110"/>
            </a:xfrm>
            <a:prstGeom prst="rect">
              <a:avLst/>
            </a:prstGeom>
            <a:noFill/>
          </p:spPr>
          <p:txBody>
            <a:bodyPr wrap="square" rtlCol="0">
              <a:spAutoFit/>
            </a:bodyPr>
            <a:lstStyle/>
            <a:p>
              <a:r>
                <a:rPr lang="zh-TW" altLang="en-US" sz="2000" b="1" dirty="0">
                  <a:ea typeface="Microsoft YaHei" panose="020B0503020204020204" pitchFamily="34" charset="-122"/>
                </a:rPr>
                <a:t>民生汐止線</a:t>
              </a:r>
            </a:p>
          </p:txBody>
        </p:sp>
        <p:sp>
          <p:nvSpPr>
            <p:cNvPr id="125" name="文字方塊 124"/>
            <p:cNvSpPr txBox="1"/>
            <p:nvPr/>
          </p:nvSpPr>
          <p:spPr>
            <a:xfrm>
              <a:off x="9367171" y="-7314097"/>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SB10~SB15</a:t>
              </a:r>
              <a:endParaRPr lang="zh-TW" altLang="en-US" b="1" dirty="0">
                <a:solidFill>
                  <a:schemeClr val="bg1">
                    <a:lumMod val="50000"/>
                  </a:schemeClr>
                </a:solidFill>
                <a:ea typeface="Microsoft YaHei" panose="020B0503020204020204" pitchFamily="34" charset="-122"/>
              </a:endParaRPr>
            </a:p>
          </p:txBody>
        </p:sp>
        <p:sp>
          <p:nvSpPr>
            <p:cNvPr id="126" name="文字方塊 125"/>
            <p:cNvSpPr txBox="1"/>
            <p:nvPr/>
          </p:nvSpPr>
          <p:spPr>
            <a:xfrm>
              <a:off x="9367171" y="-6643863"/>
              <a:ext cx="1493944" cy="369332"/>
            </a:xfrm>
            <a:prstGeom prst="rect">
              <a:avLst/>
            </a:prstGeom>
            <a:noFill/>
          </p:spPr>
          <p:txBody>
            <a:bodyPr wrap="square" rtlCol="0">
              <a:spAutoFit/>
            </a:bodyPr>
            <a:lstStyle/>
            <a:p>
              <a:r>
                <a:rPr lang="en-US" altLang="zh-TW" b="1" dirty="0">
                  <a:solidFill>
                    <a:schemeClr val="bg1">
                      <a:lumMod val="50000"/>
                    </a:schemeClr>
                  </a:solidFill>
                  <a:ea typeface="Microsoft YaHei" panose="020B0503020204020204" pitchFamily="34" charset="-122"/>
                </a:rPr>
                <a:t>SB01~SB15</a:t>
              </a:r>
              <a:endParaRPr lang="zh-TW" altLang="en-US" b="1" dirty="0">
                <a:solidFill>
                  <a:schemeClr val="bg1">
                    <a:lumMod val="50000"/>
                  </a:schemeClr>
                </a:solidFill>
                <a:ea typeface="Microsoft YaHei" panose="020B0503020204020204" pitchFamily="34" charset="-122"/>
              </a:endParaRPr>
            </a:p>
          </p:txBody>
        </p:sp>
        <p:cxnSp>
          <p:nvCxnSpPr>
            <p:cNvPr id="127" name="直線接點 126"/>
            <p:cNvCxnSpPr/>
            <p:nvPr/>
          </p:nvCxnSpPr>
          <p:spPr>
            <a:xfrm flipV="1">
              <a:off x="8854400" y="-7714627"/>
              <a:ext cx="0" cy="20797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2401723"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SB01</a:t>
              </a:r>
              <a:endParaRPr lang="zh-TW" altLang="en-US" sz="2000" b="1" dirty="0">
                <a:ea typeface="Microsoft YaHei" panose="020B0503020204020204" pitchFamily="34" charset="-122"/>
              </a:endParaRPr>
            </a:p>
          </p:txBody>
        </p:sp>
        <p:sp>
          <p:nvSpPr>
            <p:cNvPr id="133" name="文字方塊 132"/>
            <p:cNvSpPr txBox="1"/>
            <p:nvPr/>
          </p:nvSpPr>
          <p:spPr>
            <a:xfrm>
              <a:off x="-1577008"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SB02</a:t>
              </a:r>
              <a:endParaRPr lang="zh-TW" altLang="en-US" sz="2000" b="1" dirty="0">
                <a:ea typeface="Microsoft YaHei" panose="020B0503020204020204" pitchFamily="34" charset="-122"/>
              </a:endParaRPr>
            </a:p>
          </p:txBody>
        </p:sp>
        <p:sp>
          <p:nvSpPr>
            <p:cNvPr id="134" name="文字方塊 133"/>
            <p:cNvSpPr txBox="1"/>
            <p:nvPr/>
          </p:nvSpPr>
          <p:spPr>
            <a:xfrm>
              <a:off x="459887" y="-7769633"/>
              <a:ext cx="84924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SB10</a:t>
              </a:r>
              <a:endParaRPr lang="zh-TW" altLang="en-US" sz="2000" b="1" dirty="0">
                <a:ea typeface="Microsoft YaHei" panose="020B0503020204020204" pitchFamily="34" charset="-122"/>
              </a:endParaRPr>
            </a:p>
          </p:txBody>
        </p:sp>
        <p:sp>
          <p:nvSpPr>
            <p:cNvPr id="135" name="文字方塊 134"/>
            <p:cNvSpPr txBox="1"/>
            <p:nvPr/>
          </p:nvSpPr>
          <p:spPr>
            <a:xfrm>
              <a:off x="481256" y="-5966864"/>
              <a:ext cx="849244"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南港</a:t>
              </a:r>
            </a:p>
          </p:txBody>
        </p:sp>
        <p:sp>
          <p:nvSpPr>
            <p:cNvPr id="136" name="文字方塊 135"/>
            <p:cNvSpPr txBox="1"/>
            <p:nvPr/>
          </p:nvSpPr>
          <p:spPr>
            <a:xfrm>
              <a:off x="2313516" y="-5966864"/>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樟樹灣</a:t>
              </a:r>
            </a:p>
          </p:txBody>
        </p:sp>
        <p:sp>
          <p:nvSpPr>
            <p:cNvPr id="137" name="文字方塊 136"/>
            <p:cNvSpPr txBox="1"/>
            <p:nvPr/>
          </p:nvSpPr>
          <p:spPr>
            <a:xfrm>
              <a:off x="2289286" y="-7769633"/>
              <a:ext cx="990139"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SB13</a:t>
              </a:r>
              <a:endParaRPr lang="zh-TW" altLang="en-US" sz="2000" b="1" dirty="0">
                <a:ea typeface="Microsoft YaHei" panose="020B0503020204020204" pitchFamily="34" charset="-122"/>
              </a:endParaRPr>
            </a:p>
          </p:txBody>
        </p:sp>
        <p:sp>
          <p:nvSpPr>
            <p:cNvPr id="153" name="文字方塊 152"/>
            <p:cNvSpPr txBox="1"/>
            <p:nvPr/>
          </p:nvSpPr>
          <p:spPr>
            <a:xfrm>
              <a:off x="2886690" y="-7769633"/>
              <a:ext cx="2939050" cy="400110"/>
            </a:xfrm>
            <a:prstGeom prst="rect">
              <a:avLst/>
            </a:prstGeom>
            <a:noFill/>
          </p:spPr>
          <p:txBody>
            <a:bodyPr wrap="square" rtlCol="0">
              <a:spAutoFit/>
            </a:bodyPr>
            <a:lstStyle/>
            <a:p>
              <a:pPr algn="ctr"/>
              <a:r>
                <a:rPr lang="zh-TW" altLang="en-US" sz="2000" b="1" dirty="0">
                  <a:solidFill>
                    <a:schemeClr val="accent2">
                      <a:lumMod val="75000"/>
                    </a:schemeClr>
                  </a:solidFill>
                  <a:ea typeface="Microsoft YaHei" panose="020B0503020204020204" pitchFamily="34" charset="-122"/>
                </a:rPr>
                <a:t>共軌段</a:t>
              </a:r>
            </a:p>
          </p:txBody>
        </p:sp>
        <p:grpSp>
          <p:nvGrpSpPr>
            <p:cNvPr id="3" name="群組 6"/>
            <p:cNvGrpSpPr/>
            <p:nvPr/>
          </p:nvGrpSpPr>
          <p:grpSpPr>
            <a:xfrm>
              <a:off x="-2211930" y="-7369260"/>
              <a:ext cx="11042920" cy="1460325"/>
              <a:chOff x="-4019353" y="2901060"/>
              <a:chExt cx="13926323" cy="1460325"/>
            </a:xfrm>
          </p:grpSpPr>
          <p:cxnSp>
            <p:nvCxnSpPr>
              <p:cNvPr id="128" name="直線接點 127"/>
              <p:cNvCxnSpPr>
                <a:stCxn id="131" idx="6"/>
                <a:endCxn id="155" idx="2"/>
              </p:cNvCxnSpPr>
              <p:nvPr/>
            </p:nvCxnSpPr>
            <p:spPr>
              <a:xfrm>
                <a:off x="-3572979" y="3109921"/>
                <a:ext cx="626747"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grpSp>
            <p:nvGrpSpPr>
              <p:cNvPr id="4" name="群組 5"/>
              <p:cNvGrpSpPr/>
              <p:nvPr/>
            </p:nvGrpSpPr>
            <p:grpSpPr>
              <a:xfrm>
                <a:off x="-4019353" y="2901060"/>
                <a:ext cx="13926323" cy="1460325"/>
                <a:chOff x="-4019353" y="2901060"/>
                <a:chExt cx="13926323" cy="1460325"/>
              </a:xfrm>
            </p:grpSpPr>
            <p:cxnSp>
              <p:nvCxnSpPr>
                <p:cNvPr id="129" name="直線接點 128"/>
                <p:cNvCxnSpPr>
                  <a:endCxn id="130" idx="6"/>
                </p:cNvCxnSpPr>
                <p:nvPr/>
              </p:nvCxnSpPr>
              <p:spPr>
                <a:xfrm flipH="1">
                  <a:off x="277098" y="4058522"/>
                  <a:ext cx="1961063"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30" name="橢圓 129"/>
                <p:cNvSpPr>
                  <a:spLocks/>
                </p:cNvSpPr>
                <p:nvPr/>
              </p:nvSpPr>
              <p:spPr>
                <a:xfrm>
                  <a:off x="-169275" y="3878522"/>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1" name="橢圓 130"/>
                <p:cNvSpPr>
                  <a:spLocks/>
                </p:cNvSpPr>
                <p:nvPr/>
              </p:nvSpPr>
              <p:spPr>
                <a:xfrm>
                  <a:off x="-4019353"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文字方塊 137"/>
                <p:cNvSpPr txBox="1"/>
                <p:nvPr/>
              </p:nvSpPr>
              <p:spPr>
                <a:xfrm>
                  <a:off x="3237028" y="2940755"/>
                  <a:ext cx="1228034"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SB14</a:t>
                  </a:r>
                  <a:endParaRPr lang="zh-TW" altLang="en-US" sz="2000" b="1" dirty="0">
                    <a:ea typeface="Microsoft YaHei" panose="020B0503020204020204" pitchFamily="34" charset="-122"/>
                  </a:endParaRPr>
                </a:p>
              </p:txBody>
            </p:sp>
            <p:sp>
              <p:nvSpPr>
                <p:cNvPr id="139" name="文字方塊 138"/>
                <p:cNvSpPr txBox="1"/>
                <p:nvPr/>
              </p:nvSpPr>
              <p:spPr>
                <a:xfrm>
                  <a:off x="3378752"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汐科</a:t>
                  </a:r>
                </a:p>
              </p:txBody>
            </p:sp>
            <p:sp>
              <p:nvSpPr>
                <p:cNvPr id="140" name="文字方塊 139"/>
                <p:cNvSpPr txBox="1"/>
                <p:nvPr/>
              </p:nvSpPr>
              <p:spPr>
                <a:xfrm>
                  <a:off x="4388108" y="3878522"/>
                  <a:ext cx="1920555" cy="400110"/>
                </a:xfrm>
                <a:prstGeom prst="rect">
                  <a:avLst/>
                </a:prstGeom>
                <a:noFill/>
              </p:spPr>
              <p:txBody>
                <a:bodyPr wrap="square" rtlCol="0">
                  <a:spAutoFit/>
                </a:bodyPr>
                <a:lstStyle/>
                <a:p>
                  <a:pPr algn="ctr"/>
                  <a:r>
                    <a:rPr lang="zh-TW" altLang="en-US" sz="2000" b="1" dirty="0">
                      <a:ea typeface="Microsoft YaHei" panose="020B0503020204020204" pitchFamily="34" charset="-122"/>
                    </a:rPr>
                    <a:t>汐止區公所</a:t>
                  </a:r>
                </a:p>
              </p:txBody>
            </p:sp>
            <p:sp>
              <p:nvSpPr>
                <p:cNvPr id="141" name="文字方塊 140"/>
                <p:cNvSpPr txBox="1"/>
                <p:nvPr/>
              </p:nvSpPr>
              <p:spPr>
                <a:xfrm>
                  <a:off x="6792093" y="3878521"/>
                  <a:ext cx="1204627"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北五堵</a:t>
                  </a:r>
                </a:p>
              </p:txBody>
            </p:sp>
            <p:cxnSp>
              <p:nvCxnSpPr>
                <p:cNvPr id="142" name="直線接點 141"/>
                <p:cNvCxnSpPr/>
                <p:nvPr/>
              </p:nvCxnSpPr>
              <p:spPr>
                <a:xfrm flipH="1">
                  <a:off x="3096966" y="3550928"/>
                  <a:ext cx="1911017" cy="0"/>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H="1">
                  <a:off x="3096967" y="3630699"/>
                  <a:ext cx="5850616" cy="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sp>
              <p:nvSpPr>
                <p:cNvPr id="144" name="橢圓 143"/>
                <p:cNvSpPr>
                  <a:spLocks/>
                </p:cNvSpPr>
                <p:nvPr/>
              </p:nvSpPr>
              <p:spPr>
                <a:xfrm>
                  <a:off x="5007981"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5" name="直線接點 144"/>
                <p:cNvCxnSpPr/>
                <p:nvPr/>
              </p:nvCxnSpPr>
              <p:spPr>
                <a:xfrm flipH="1" flipV="1">
                  <a:off x="2598160" y="3108955"/>
                  <a:ext cx="526104" cy="448899"/>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sp>
              <p:nvSpPr>
                <p:cNvPr id="146" name="文字方塊 145"/>
                <p:cNvSpPr txBox="1"/>
                <p:nvPr/>
              </p:nvSpPr>
              <p:spPr>
                <a:xfrm>
                  <a:off x="4692910" y="2940755"/>
                  <a:ext cx="1138847" cy="400110"/>
                </a:xfrm>
                <a:prstGeom prst="rect">
                  <a:avLst/>
                </a:prstGeom>
                <a:noFill/>
              </p:spPr>
              <p:txBody>
                <a:bodyPr wrap="square" rtlCol="0">
                  <a:spAutoFit/>
                </a:bodyPr>
                <a:lstStyle/>
                <a:p>
                  <a:pPr algn="ctr"/>
                  <a:r>
                    <a:rPr lang="en-US" altLang="zh-TW" sz="2000" b="1" dirty="0">
                      <a:ea typeface="Microsoft YaHei" panose="020B0503020204020204" pitchFamily="34" charset="-122"/>
                    </a:rPr>
                    <a:t>SB15</a:t>
                  </a:r>
                  <a:endParaRPr lang="zh-TW" altLang="en-US" sz="2000" b="1" dirty="0">
                    <a:ea typeface="Microsoft YaHei" panose="020B0503020204020204" pitchFamily="34" charset="-122"/>
                  </a:endParaRPr>
                </a:p>
              </p:txBody>
            </p:sp>
            <p:sp>
              <p:nvSpPr>
                <p:cNvPr id="147" name="橢圓 146"/>
                <p:cNvSpPr>
                  <a:spLocks/>
                </p:cNvSpPr>
                <p:nvPr/>
              </p:nvSpPr>
              <p:spPr>
                <a:xfrm>
                  <a:off x="3623069"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8" name="直線接點 147"/>
                <p:cNvCxnSpPr>
                  <a:endCxn id="156" idx="6"/>
                </p:cNvCxnSpPr>
                <p:nvPr/>
              </p:nvCxnSpPr>
              <p:spPr>
                <a:xfrm flipH="1">
                  <a:off x="277098" y="3108955"/>
                  <a:ext cx="1961063" cy="966"/>
                </a:xfrm>
                <a:prstGeom prst="line">
                  <a:avLst/>
                </a:prstGeom>
                <a:ln w="76200">
                  <a:solidFill>
                    <a:srgbClr val="1BB6EF"/>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flipH="1">
                  <a:off x="2598160" y="3631222"/>
                  <a:ext cx="526104" cy="427300"/>
                </a:xfrm>
                <a:prstGeom prst="line">
                  <a:avLst/>
                </a:prstGeom>
                <a:ln w="76200">
                  <a:solidFill>
                    <a:srgbClr val="00A884"/>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flipH="1">
                  <a:off x="9187707" y="3630699"/>
                  <a:ext cx="719263" cy="0"/>
                </a:xfrm>
                <a:prstGeom prst="line">
                  <a:avLst/>
                </a:prstGeom>
                <a:ln w="76200">
                  <a:solidFill>
                    <a:srgbClr val="00A884"/>
                  </a:solidFill>
                  <a:prstDash val="sysDot"/>
                </a:ln>
              </p:spPr>
              <p:style>
                <a:lnRef idx="1">
                  <a:schemeClr val="accent1"/>
                </a:lnRef>
                <a:fillRef idx="0">
                  <a:schemeClr val="accent1"/>
                </a:fillRef>
                <a:effectRef idx="0">
                  <a:schemeClr val="accent1"/>
                </a:effectRef>
                <a:fontRef idx="minor">
                  <a:schemeClr val="tx1"/>
                </a:fontRef>
              </p:style>
            </p:cxnSp>
            <p:sp>
              <p:nvSpPr>
                <p:cNvPr id="151" name="橢圓 150"/>
                <p:cNvSpPr>
                  <a:spLocks/>
                </p:cNvSpPr>
                <p:nvPr/>
              </p:nvSpPr>
              <p:spPr>
                <a:xfrm>
                  <a:off x="7178625"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2" name="圓角矩形 151"/>
                <p:cNvSpPr/>
                <p:nvPr/>
              </p:nvSpPr>
              <p:spPr>
                <a:xfrm>
                  <a:off x="2966085" y="2901060"/>
                  <a:ext cx="3225672" cy="1460325"/>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4" name="直線接點 153"/>
                <p:cNvCxnSpPr>
                  <a:stCxn id="155" idx="6"/>
                  <a:endCxn id="156" idx="2"/>
                </p:cNvCxnSpPr>
                <p:nvPr/>
              </p:nvCxnSpPr>
              <p:spPr>
                <a:xfrm>
                  <a:off x="-2499858" y="3109921"/>
                  <a:ext cx="2330582" cy="0"/>
                </a:xfrm>
                <a:prstGeom prst="line">
                  <a:avLst/>
                </a:prstGeom>
                <a:ln w="76200">
                  <a:solidFill>
                    <a:srgbClr val="1BB6EF"/>
                  </a:solidFill>
                  <a:prstDash val="sysDot"/>
                </a:ln>
              </p:spPr>
              <p:style>
                <a:lnRef idx="1">
                  <a:schemeClr val="accent1"/>
                </a:lnRef>
                <a:fillRef idx="0">
                  <a:schemeClr val="accent1"/>
                </a:fillRef>
                <a:effectRef idx="0">
                  <a:schemeClr val="accent1"/>
                </a:effectRef>
                <a:fontRef idx="minor">
                  <a:schemeClr val="tx1"/>
                </a:fontRef>
              </p:style>
            </p:cxnSp>
            <p:sp>
              <p:nvSpPr>
                <p:cNvPr id="155" name="橢圓 154"/>
                <p:cNvSpPr>
                  <a:spLocks/>
                </p:cNvSpPr>
                <p:nvPr/>
              </p:nvSpPr>
              <p:spPr>
                <a:xfrm>
                  <a:off x="-2946232"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6" name="橢圓 155"/>
                <p:cNvSpPr>
                  <a:spLocks/>
                </p:cNvSpPr>
                <p:nvPr/>
              </p:nvSpPr>
              <p:spPr>
                <a:xfrm>
                  <a:off x="-169275" y="2929921"/>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7" name="圓角矩形 156"/>
                <p:cNvSpPr/>
                <p:nvPr/>
              </p:nvSpPr>
              <p:spPr>
                <a:xfrm>
                  <a:off x="2214657" y="2929369"/>
                  <a:ext cx="389853" cy="1318115"/>
                </a:xfrm>
                <a:prstGeom prst="roundRect">
                  <a:avLst>
                    <a:gd name="adj" fmla="val 500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8" name="橢圓 157"/>
                <p:cNvSpPr>
                  <a:spLocks/>
                </p:cNvSpPr>
                <p:nvPr/>
              </p:nvSpPr>
              <p:spPr>
                <a:xfrm>
                  <a:off x="8947583" y="3415554"/>
                  <a:ext cx="446374" cy="36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9" name="文字方塊 158"/>
                <p:cNvSpPr txBox="1"/>
                <p:nvPr/>
              </p:nvSpPr>
              <p:spPr>
                <a:xfrm>
                  <a:off x="8692637" y="3878522"/>
                  <a:ext cx="990139" cy="400110"/>
                </a:xfrm>
                <a:prstGeom prst="rect">
                  <a:avLst/>
                </a:prstGeom>
                <a:noFill/>
              </p:spPr>
              <p:txBody>
                <a:bodyPr wrap="square" rtlCol="0">
                  <a:spAutoFit/>
                </a:bodyPr>
                <a:lstStyle/>
                <a:p>
                  <a:pPr algn="ctr"/>
                  <a:r>
                    <a:rPr lang="zh-TW" altLang="en-US" sz="2000" b="1" dirty="0">
                      <a:ea typeface="Microsoft YaHei" panose="020B0503020204020204" pitchFamily="34" charset="-122"/>
                    </a:rPr>
                    <a:t>八堵</a:t>
                  </a:r>
                </a:p>
              </p:txBody>
            </p:sp>
          </p:grpSp>
        </p:grpSp>
        <p:sp>
          <p:nvSpPr>
            <p:cNvPr id="17" name="矩形 16"/>
            <p:cNvSpPr/>
            <p:nvPr/>
          </p:nvSpPr>
          <p:spPr>
            <a:xfrm>
              <a:off x="1067287" y="-4025931"/>
              <a:ext cx="1744475"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7,190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18" name="矩形 17"/>
            <p:cNvSpPr/>
            <p:nvPr/>
          </p:nvSpPr>
          <p:spPr>
            <a:xfrm>
              <a:off x="1067288" y="-4917431"/>
              <a:ext cx="1744475"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2,560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p>
          </p:txBody>
        </p:sp>
        <p:sp>
          <p:nvSpPr>
            <p:cNvPr id="19" name="向下箭號 18"/>
            <p:cNvSpPr/>
            <p:nvPr/>
          </p:nvSpPr>
          <p:spPr>
            <a:xfrm>
              <a:off x="168867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0" name="矩形 19"/>
            <p:cNvSpPr/>
            <p:nvPr/>
          </p:nvSpPr>
          <p:spPr>
            <a:xfrm>
              <a:off x="1067287" y="-2805724"/>
              <a:ext cx="1744475" cy="1317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a typeface="微軟正黑體" pitchFamily="34" charset="-120"/>
                </a:rPr>
                <a:t>11,700</a:t>
              </a:r>
            </a:p>
            <a:p>
              <a:pPr algn="ctr"/>
              <a:r>
                <a:rPr lang="zh-TW" altLang="en-US" sz="2400" b="1" dirty="0">
                  <a:solidFill>
                    <a:schemeClr val="tx1"/>
                  </a:solidFill>
                  <a:ea typeface="微軟正黑體" pitchFamily="34" charset="-120"/>
                </a:rPr>
                <a:t>人</a:t>
              </a:r>
              <a:r>
                <a:rPr lang="en-US" altLang="zh-TW" sz="2400" b="1" dirty="0">
                  <a:solidFill>
                    <a:schemeClr val="tx1"/>
                  </a:solidFill>
                  <a:ea typeface="微軟正黑體" pitchFamily="34" charset="-120"/>
                </a:rPr>
                <a:t>/</a:t>
              </a:r>
              <a:r>
                <a:rPr lang="zh-TW" altLang="en-US" sz="2400" b="1" dirty="0">
                  <a:solidFill>
                    <a:schemeClr val="tx1"/>
                  </a:solidFill>
                  <a:ea typeface="微軟正黑體" pitchFamily="34" charset="-120"/>
                </a:rPr>
                <a:t>時</a:t>
              </a:r>
              <a:endParaRPr lang="en-US" altLang="zh-TW" sz="2400" b="1" dirty="0">
                <a:solidFill>
                  <a:schemeClr val="tx1"/>
                </a:solidFill>
                <a:ea typeface="微軟正黑體" pitchFamily="34" charset="-120"/>
              </a:endParaRPr>
            </a:p>
          </p:txBody>
        </p:sp>
        <p:sp>
          <p:nvSpPr>
            <p:cNvPr id="21" name="向下箭號 20"/>
            <p:cNvSpPr/>
            <p:nvPr/>
          </p:nvSpPr>
          <p:spPr>
            <a:xfrm>
              <a:off x="168867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22" name="矩形 21"/>
            <p:cNvSpPr/>
            <p:nvPr/>
          </p:nvSpPr>
          <p:spPr>
            <a:xfrm>
              <a:off x="-753961" y="-5337554"/>
              <a:ext cx="1738219"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汐東捷運</a:t>
              </a:r>
              <a:endParaRPr lang="en-US" altLang="zh-TW" sz="2400" b="1" dirty="0">
                <a:ea typeface="微軟正黑體" pitchFamily="34" charset="-120"/>
              </a:endParaRPr>
            </a:p>
          </p:txBody>
        </p:sp>
        <p:sp>
          <p:nvSpPr>
            <p:cNvPr id="23" name="矩形 22"/>
            <p:cNvSpPr/>
            <p:nvPr/>
          </p:nvSpPr>
          <p:spPr>
            <a:xfrm>
              <a:off x="-753961" y="-4054398"/>
              <a:ext cx="1738219"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基隆捷運</a:t>
              </a:r>
              <a:endParaRPr lang="en-US" altLang="zh-TW" sz="2400" b="1" dirty="0">
                <a:ea typeface="微軟正黑體" pitchFamily="34" charset="-120"/>
              </a:endParaRPr>
            </a:p>
            <a:p>
              <a:pPr algn="ctr"/>
              <a:r>
                <a:rPr lang="zh-TW" altLang="en-US" sz="2400" b="1" dirty="0">
                  <a:ea typeface="微軟正黑體" pitchFamily="34" charset="-120"/>
                </a:rPr>
                <a:t>加入營運</a:t>
              </a:r>
            </a:p>
          </p:txBody>
        </p:sp>
        <p:sp>
          <p:nvSpPr>
            <p:cNvPr id="24" name="矩形 23"/>
            <p:cNvSpPr/>
            <p:nvPr/>
          </p:nvSpPr>
          <p:spPr>
            <a:xfrm>
              <a:off x="-753961" y="-2805723"/>
              <a:ext cx="1738219" cy="13175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微軟正黑體" pitchFamily="34" charset="-120"/>
                </a:rPr>
                <a:t>全路網營運</a:t>
              </a:r>
              <a:endParaRPr lang="en-US" altLang="zh-TW" sz="2400" b="1" dirty="0">
                <a:ea typeface="微軟正黑體" pitchFamily="34" charset="-120"/>
              </a:endParaRPr>
            </a:p>
            <a:p>
              <a:pPr algn="ct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民汐</a:t>
              </a:r>
              <a:r>
                <a:rPr lang="en-US" altLang="zh-TW" sz="2400" b="1" dirty="0">
                  <a:solidFill>
                    <a:schemeClr val="accent2">
                      <a:lumMod val="40000"/>
                      <a:lumOff val="60000"/>
                    </a:schemeClr>
                  </a:solidFill>
                  <a:ea typeface="微軟正黑體" pitchFamily="34" charset="-120"/>
                </a:rPr>
                <a:t>+</a:t>
              </a:r>
              <a:r>
                <a:rPr lang="zh-TW" altLang="en-US" sz="2400" b="1" dirty="0">
                  <a:solidFill>
                    <a:schemeClr val="accent2">
                      <a:lumMod val="40000"/>
                      <a:lumOff val="60000"/>
                    </a:schemeClr>
                  </a:solidFill>
                  <a:ea typeface="微軟正黑體" pitchFamily="34" charset="-120"/>
                </a:rPr>
                <a:t>基捷</a:t>
              </a:r>
              <a:r>
                <a:rPr lang="en-US" altLang="zh-TW" sz="2400" b="1" dirty="0">
                  <a:solidFill>
                    <a:schemeClr val="accent2">
                      <a:lumMod val="40000"/>
                      <a:lumOff val="60000"/>
                    </a:schemeClr>
                  </a:solidFill>
                  <a:ea typeface="微軟正黑體" pitchFamily="34" charset="-120"/>
                </a:rPr>
                <a:t>)</a:t>
              </a:r>
              <a:endParaRPr lang="zh-TW" altLang="en-US" sz="2400" b="1" dirty="0">
                <a:solidFill>
                  <a:schemeClr val="accent2">
                    <a:lumMod val="40000"/>
                    <a:lumOff val="60000"/>
                  </a:schemeClr>
                </a:solidFill>
                <a:ea typeface="微軟正黑體" pitchFamily="34" charset="-120"/>
              </a:endParaRPr>
            </a:p>
          </p:txBody>
        </p:sp>
        <p:sp>
          <p:nvSpPr>
            <p:cNvPr id="25" name="矩形 24"/>
            <p:cNvSpPr/>
            <p:nvPr/>
          </p:nvSpPr>
          <p:spPr>
            <a:xfrm>
              <a:off x="-1049221" y="-5337554"/>
              <a:ext cx="312903" cy="1036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1</a:t>
              </a:r>
              <a:endParaRPr lang="zh-TW" altLang="en-US" sz="3600" b="1" dirty="0">
                <a:ea typeface="微軟正黑體" pitchFamily="34" charset="-120"/>
              </a:endParaRPr>
            </a:p>
          </p:txBody>
        </p:sp>
        <p:sp>
          <p:nvSpPr>
            <p:cNvPr id="26" name="矩形 25"/>
            <p:cNvSpPr/>
            <p:nvPr/>
          </p:nvSpPr>
          <p:spPr>
            <a:xfrm>
              <a:off x="-1049221" y="-4054398"/>
              <a:ext cx="312903" cy="10053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2</a:t>
              </a:r>
              <a:endParaRPr lang="zh-TW" altLang="en-US" sz="3600" b="1" dirty="0">
                <a:ea typeface="微軟正黑體" pitchFamily="34" charset="-120"/>
              </a:endParaRPr>
            </a:p>
          </p:txBody>
        </p:sp>
        <p:sp>
          <p:nvSpPr>
            <p:cNvPr id="27" name="矩形 26"/>
            <p:cNvSpPr/>
            <p:nvPr/>
          </p:nvSpPr>
          <p:spPr>
            <a:xfrm>
              <a:off x="-1049221" y="-2805723"/>
              <a:ext cx="312903" cy="1317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ea typeface="微軟正黑體" pitchFamily="34" charset="-120"/>
                </a:rPr>
                <a:t>3</a:t>
              </a:r>
              <a:endParaRPr lang="zh-TW" altLang="en-US" sz="3600" b="1" dirty="0">
                <a:ea typeface="微軟正黑體" pitchFamily="34" charset="-120"/>
              </a:endParaRPr>
            </a:p>
          </p:txBody>
        </p:sp>
        <p:cxnSp>
          <p:nvCxnSpPr>
            <p:cNvPr id="28" name="直線接點 27"/>
            <p:cNvCxnSpPr/>
            <p:nvPr/>
          </p:nvCxnSpPr>
          <p:spPr>
            <a:xfrm flipV="1">
              <a:off x="-697720" y="-5204957"/>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697720" y="-2700035"/>
              <a:ext cx="0" cy="11310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697720" y="-3958584"/>
              <a:ext cx="0" cy="813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952917" y="-4025931"/>
              <a:ext cx="295498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2" name="矩形 31"/>
            <p:cNvSpPr/>
            <p:nvPr/>
          </p:nvSpPr>
          <p:spPr>
            <a:xfrm>
              <a:off x="2952916" y="-4917430"/>
              <a:ext cx="2954986" cy="615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solidFill>
                <a:ea typeface="微軟正黑體" pitchFamily="34" charset="-120"/>
              </a:endParaRPr>
            </a:p>
          </p:txBody>
        </p:sp>
        <p:sp>
          <p:nvSpPr>
            <p:cNvPr id="33" name="向下箭號 32"/>
            <p:cNvSpPr/>
            <p:nvPr/>
          </p:nvSpPr>
          <p:spPr>
            <a:xfrm>
              <a:off x="4221896"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4" name="矩形 33"/>
            <p:cNvSpPr/>
            <p:nvPr/>
          </p:nvSpPr>
          <p:spPr>
            <a:xfrm>
              <a:off x="2952917" y="-2805725"/>
              <a:ext cx="2954986" cy="1318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C00000"/>
                </a:solidFill>
                <a:ea typeface="微軟正黑體" pitchFamily="34" charset="-120"/>
              </a:endParaRPr>
            </a:p>
          </p:txBody>
        </p:sp>
        <p:sp>
          <p:nvSpPr>
            <p:cNvPr id="35" name="向下箭號 34"/>
            <p:cNvSpPr/>
            <p:nvPr/>
          </p:nvSpPr>
          <p:spPr>
            <a:xfrm>
              <a:off x="4221896"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6" name="矩形 35"/>
            <p:cNvSpPr/>
            <p:nvPr/>
          </p:nvSpPr>
          <p:spPr>
            <a:xfrm>
              <a:off x="6000231" y="-4025931"/>
              <a:ext cx="2202011"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37" name="矩形 36"/>
            <p:cNvSpPr/>
            <p:nvPr/>
          </p:nvSpPr>
          <p:spPr>
            <a:xfrm>
              <a:off x="6000231" y="-4895198"/>
              <a:ext cx="2202011" cy="59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BB6EF"/>
                </a:solidFill>
                <a:ea typeface="微軟正黑體" pitchFamily="34" charset="-120"/>
              </a:endParaRPr>
            </a:p>
          </p:txBody>
        </p:sp>
        <p:sp>
          <p:nvSpPr>
            <p:cNvPr id="38" name="向下箭號 37"/>
            <p:cNvSpPr/>
            <p:nvPr/>
          </p:nvSpPr>
          <p:spPr>
            <a:xfrm>
              <a:off x="6881035" y="-4301537"/>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39" name="矩形 38"/>
            <p:cNvSpPr/>
            <p:nvPr/>
          </p:nvSpPr>
          <p:spPr>
            <a:xfrm>
              <a:off x="6000231" y="-2805724"/>
              <a:ext cx="2202011"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00A884"/>
                </a:solidFill>
                <a:ea typeface="微軟正黑體" pitchFamily="34" charset="-120"/>
              </a:endParaRPr>
            </a:p>
          </p:txBody>
        </p:sp>
        <p:sp>
          <p:nvSpPr>
            <p:cNvPr id="40" name="向下箭號 39"/>
            <p:cNvSpPr/>
            <p:nvPr/>
          </p:nvSpPr>
          <p:spPr>
            <a:xfrm>
              <a:off x="6881035" y="-3037486"/>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41" name="矩形 40"/>
            <p:cNvSpPr/>
            <p:nvPr/>
          </p:nvSpPr>
          <p:spPr>
            <a:xfrm>
              <a:off x="1064509" y="-5388609"/>
              <a:ext cx="1744475" cy="4379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站間尖峰運量</a:t>
              </a:r>
            </a:p>
          </p:txBody>
        </p:sp>
        <p:sp>
          <p:nvSpPr>
            <p:cNvPr id="42" name="矩形 41"/>
            <p:cNvSpPr/>
            <p:nvPr/>
          </p:nvSpPr>
          <p:spPr>
            <a:xfrm>
              <a:off x="2952916" y="-5388209"/>
              <a:ext cx="2955987" cy="4369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營運模式</a:t>
              </a:r>
            </a:p>
          </p:txBody>
        </p:sp>
        <p:sp>
          <p:nvSpPr>
            <p:cNvPr id="43" name="矩形 42"/>
            <p:cNvSpPr/>
            <p:nvPr/>
          </p:nvSpPr>
          <p:spPr>
            <a:xfrm>
              <a:off x="5997452" y="-5388210"/>
              <a:ext cx="2202011" cy="430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班距／編組</a:t>
              </a:r>
            </a:p>
          </p:txBody>
        </p:sp>
        <p:sp>
          <p:nvSpPr>
            <p:cNvPr id="44" name="矩形 43"/>
            <p:cNvSpPr/>
            <p:nvPr/>
          </p:nvSpPr>
          <p:spPr>
            <a:xfrm>
              <a:off x="-2211930" y="-5337555"/>
              <a:ext cx="577164" cy="384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800" b="1" dirty="0">
                  <a:ea typeface="微軟正黑體" pitchFamily="34" charset="-120"/>
                </a:rPr>
                <a:t>分 期 建 設  </a:t>
              </a:r>
            </a:p>
          </p:txBody>
        </p:sp>
        <p:sp>
          <p:nvSpPr>
            <p:cNvPr id="45" name="向右箭號 44"/>
            <p:cNvSpPr/>
            <p:nvPr/>
          </p:nvSpPr>
          <p:spPr>
            <a:xfrm>
              <a:off x="-1552479" y="-522613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6" name="向右箭號 45"/>
            <p:cNvSpPr/>
            <p:nvPr/>
          </p:nvSpPr>
          <p:spPr>
            <a:xfrm>
              <a:off x="-1552479" y="-3958333"/>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7" name="向右箭號 46"/>
            <p:cNvSpPr/>
            <p:nvPr/>
          </p:nvSpPr>
          <p:spPr>
            <a:xfrm>
              <a:off x="-1552479" y="-2553557"/>
              <a:ext cx="481953" cy="813181"/>
            </a:xfrm>
            <a:prstGeom prst="stripedRightArrow">
              <a:avLst>
                <a:gd name="adj1" fmla="val 50000"/>
                <a:gd name="adj2" fmla="val 461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itchFamily="34" charset="-120"/>
              </a:endParaRPr>
            </a:p>
          </p:txBody>
        </p:sp>
        <p:sp>
          <p:nvSpPr>
            <p:cNvPr id="48" name="矩形 47"/>
            <p:cNvSpPr/>
            <p:nvPr/>
          </p:nvSpPr>
          <p:spPr>
            <a:xfrm>
              <a:off x="8292238" y="-4025931"/>
              <a:ext cx="2606856" cy="97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49" name="矩形 48"/>
            <p:cNvSpPr/>
            <p:nvPr/>
          </p:nvSpPr>
          <p:spPr>
            <a:xfrm>
              <a:off x="8292240" y="-4917429"/>
              <a:ext cx="2606854" cy="615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zh-TW" sz="2000" b="1" dirty="0">
                <a:solidFill>
                  <a:schemeClr val="tx1">
                    <a:lumMod val="50000"/>
                    <a:lumOff val="50000"/>
                  </a:schemeClr>
                </a:solidFill>
                <a:ea typeface="微軟正黑體" pitchFamily="34" charset="-120"/>
              </a:endParaRPr>
            </a:p>
            <a:p>
              <a:pPr algn="ctr"/>
              <a:r>
                <a:rPr lang="en-US" altLang="zh-TW" sz="1650" b="1" dirty="0">
                  <a:solidFill>
                    <a:schemeClr val="tx1">
                      <a:lumMod val="65000"/>
                      <a:lumOff val="35000"/>
                    </a:schemeClr>
                  </a:solidFill>
                  <a:ea typeface="微軟正黑體" pitchFamily="34" charset="-120"/>
                </a:rPr>
                <a:t>SB15</a:t>
              </a:r>
              <a:r>
                <a:rPr lang="zh-TW" altLang="en-US" sz="1650" b="1" dirty="0">
                  <a:solidFill>
                    <a:schemeClr val="tx1">
                      <a:lumMod val="65000"/>
                      <a:lumOff val="35000"/>
                    </a:schemeClr>
                  </a:solidFill>
                  <a:ea typeface="微軟正黑體" pitchFamily="34" charset="-120"/>
                </a:rPr>
                <a:t>站折返</a:t>
              </a:r>
              <a:endParaRPr lang="en-US" altLang="zh-TW" sz="1650" b="1" dirty="0">
                <a:solidFill>
                  <a:schemeClr val="tx1">
                    <a:lumMod val="65000"/>
                    <a:lumOff val="35000"/>
                  </a:schemeClr>
                </a:solidFill>
                <a:ea typeface="微軟正黑體" pitchFamily="34" charset="-120"/>
              </a:endParaRPr>
            </a:p>
          </p:txBody>
        </p:sp>
        <p:sp>
          <p:nvSpPr>
            <p:cNvPr id="50" name="向下箭號 49"/>
            <p:cNvSpPr/>
            <p:nvPr/>
          </p:nvSpPr>
          <p:spPr>
            <a:xfrm>
              <a:off x="9317843" y="-4257693"/>
              <a:ext cx="440402" cy="2079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1" name="矩形 50"/>
            <p:cNvSpPr/>
            <p:nvPr/>
          </p:nvSpPr>
          <p:spPr>
            <a:xfrm>
              <a:off x="8292237" y="-2805724"/>
              <a:ext cx="2649233" cy="132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a:solidFill>
                  <a:schemeClr val="tx1">
                    <a:lumMod val="50000"/>
                    <a:lumOff val="50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每小時</a:t>
              </a:r>
              <a:r>
                <a:rPr lang="en-US" altLang="zh-TW" sz="1650" b="1" dirty="0">
                  <a:solidFill>
                    <a:schemeClr val="tx1">
                      <a:lumMod val="65000"/>
                      <a:lumOff val="35000"/>
                    </a:schemeClr>
                  </a:solidFill>
                  <a:ea typeface="微軟正黑體" pitchFamily="34" charset="-120"/>
                </a:rPr>
                <a:t>20</a:t>
              </a:r>
              <a:r>
                <a:rPr lang="zh-TW" altLang="en-US" sz="1650" b="1" dirty="0">
                  <a:solidFill>
                    <a:schemeClr val="tx1">
                      <a:lumMod val="65000"/>
                      <a:lumOff val="35000"/>
                    </a:schemeClr>
                  </a:solidFill>
                  <a:ea typeface="微軟正黑體" pitchFamily="34" charset="-120"/>
                </a:rPr>
                <a:t>列車容量限制</a:t>
              </a:r>
              <a:endParaRPr lang="en-US" altLang="zh-TW" sz="1650" b="1" dirty="0">
                <a:solidFill>
                  <a:schemeClr val="tx1">
                    <a:lumMod val="65000"/>
                    <a:lumOff val="35000"/>
                  </a:schemeClr>
                </a:solidFill>
                <a:ea typeface="微軟正黑體" pitchFamily="34" charset="-120"/>
              </a:endParaRPr>
            </a:p>
            <a:p>
              <a:pPr marL="285750" indent="-285750">
                <a:buFont typeface="Arial" panose="020B0604020202020204" pitchFamily="34" charset="0"/>
                <a:buChar char="•"/>
              </a:pPr>
              <a:r>
                <a:rPr lang="zh-TW" altLang="en-US" sz="1650" b="1" dirty="0">
                  <a:solidFill>
                    <a:schemeClr val="tx1">
                      <a:lumMod val="65000"/>
                      <a:lumOff val="35000"/>
                    </a:schemeClr>
                  </a:solidFill>
                  <a:ea typeface="微軟正黑體" pitchFamily="34" charset="-120"/>
                </a:rPr>
                <a:t>預留</a:t>
              </a:r>
              <a:r>
                <a:rPr lang="en-US" altLang="zh-TW" sz="1650" b="1" dirty="0">
                  <a:solidFill>
                    <a:schemeClr val="tx1">
                      <a:lumMod val="65000"/>
                      <a:lumOff val="35000"/>
                    </a:schemeClr>
                  </a:solidFill>
                  <a:ea typeface="微軟正黑體" pitchFamily="34" charset="-120"/>
                </a:rPr>
                <a:t>SB13</a:t>
              </a:r>
              <a:r>
                <a:rPr lang="zh-TW" altLang="en-US" sz="1650" b="1" dirty="0">
                  <a:solidFill>
                    <a:schemeClr val="tx1">
                      <a:lumMod val="65000"/>
                      <a:lumOff val="35000"/>
                    </a:schemeClr>
                  </a:solidFill>
                  <a:ea typeface="微軟正黑體" pitchFamily="34" charset="-120"/>
                </a:rPr>
                <a:t>站折返機制</a:t>
              </a:r>
              <a:endParaRPr lang="en-US" altLang="zh-TW" sz="1650" b="1" dirty="0">
                <a:solidFill>
                  <a:schemeClr val="tx1">
                    <a:lumMod val="65000"/>
                    <a:lumOff val="35000"/>
                  </a:schemeClr>
                </a:solidFill>
                <a:ea typeface="微軟正黑體" pitchFamily="34" charset="-120"/>
              </a:endParaRPr>
            </a:p>
          </p:txBody>
        </p:sp>
        <p:sp>
          <p:nvSpPr>
            <p:cNvPr id="52" name="向下箭號 51"/>
            <p:cNvSpPr/>
            <p:nvPr/>
          </p:nvSpPr>
          <p:spPr>
            <a:xfrm>
              <a:off x="9317843" y="-3081330"/>
              <a:ext cx="440402" cy="2517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ea typeface="微軟正黑體" pitchFamily="34" charset="-120"/>
              </a:endParaRPr>
            </a:p>
          </p:txBody>
        </p:sp>
        <p:sp>
          <p:nvSpPr>
            <p:cNvPr id="53" name="矩形 52"/>
            <p:cNvSpPr/>
            <p:nvPr/>
          </p:nvSpPr>
          <p:spPr>
            <a:xfrm>
              <a:off x="8290537" y="-5388210"/>
              <a:ext cx="2608377" cy="42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ea typeface="微軟正黑體" pitchFamily="34" charset="-120"/>
                </a:rPr>
                <a:t>共軌段班距</a:t>
              </a:r>
            </a:p>
          </p:txBody>
        </p:sp>
        <p:grpSp>
          <p:nvGrpSpPr>
            <p:cNvPr id="5" name="群組 53"/>
            <p:cNvGrpSpPr/>
            <p:nvPr/>
          </p:nvGrpSpPr>
          <p:grpSpPr>
            <a:xfrm>
              <a:off x="3160583" y="-2176352"/>
              <a:ext cx="1828258" cy="369332"/>
              <a:chOff x="5234546" y="-848353"/>
              <a:chExt cx="1828258" cy="369332"/>
            </a:xfrm>
          </p:grpSpPr>
          <p:sp>
            <p:nvSpPr>
              <p:cNvPr id="116" name="圓角矩形 115"/>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7" name="文字方塊 116"/>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6" name="群組 54"/>
            <p:cNvGrpSpPr/>
            <p:nvPr/>
          </p:nvGrpSpPr>
          <p:grpSpPr>
            <a:xfrm>
              <a:off x="3160583" y="-2491546"/>
              <a:ext cx="1828258" cy="369332"/>
              <a:chOff x="5234546" y="-848353"/>
              <a:chExt cx="1828258" cy="369332"/>
            </a:xfrm>
          </p:grpSpPr>
          <p:sp>
            <p:nvSpPr>
              <p:cNvPr id="114" name="圓角矩形 113"/>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5" name="文字方塊 114"/>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SB02</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SB10</a:t>
                </a:r>
                <a:endParaRPr lang="zh-TW" altLang="en-US" b="1" dirty="0">
                  <a:solidFill>
                    <a:schemeClr val="bg1"/>
                  </a:solidFill>
                  <a:ea typeface="微軟正黑體" pitchFamily="34" charset="-120"/>
                </a:endParaRPr>
              </a:p>
            </p:txBody>
          </p:sp>
        </p:grpSp>
        <p:sp>
          <p:nvSpPr>
            <p:cNvPr id="56" name="圓角矩形 55"/>
            <p:cNvSpPr/>
            <p:nvPr/>
          </p:nvSpPr>
          <p:spPr>
            <a:xfrm>
              <a:off x="3160583" y="-276488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57" name="文字方塊 56"/>
            <p:cNvSpPr txBox="1"/>
            <p:nvPr/>
          </p:nvSpPr>
          <p:spPr>
            <a:xfrm>
              <a:off x="3233745" y="-2806740"/>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SB01</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sp>
          <p:nvSpPr>
            <p:cNvPr id="58" name="文字方塊 57"/>
            <p:cNvSpPr txBox="1"/>
            <p:nvPr/>
          </p:nvSpPr>
          <p:spPr>
            <a:xfrm>
              <a:off x="4923055" y="-2807481"/>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全程車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sp>
          <p:nvSpPr>
            <p:cNvPr id="59" name="文字方塊 58"/>
            <p:cNvSpPr txBox="1"/>
            <p:nvPr/>
          </p:nvSpPr>
          <p:spPr>
            <a:xfrm>
              <a:off x="4923055" y="-2482534"/>
              <a:ext cx="1060415" cy="369332"/>
            </a:xfrm>
            <a:prstGeom prst="rect">
              <a:avLst/>
            </a:prstGeom>
            <a:noFill/>
          </p:spPr>
          <p:txBody>
            <a:bodyPr wrap="square" rtlCol="0">
              <a:spAutoFit/>
            </a:bodyPr>
            <a:lstStyle/>
            <a:p>
              <a:pPr algn="ctr"/>
              <a:r>
                <a:rPr lang="en-US" altLang="zh-TW" b="1" dirty="0">
                  <a:solidFill>
                    <a:srgbClr val="CE7674"/>
                  </a:solidFill>
                  <a:ea typeface="微軟正黑體" pitchFamily="34" charset="-120"/>
                </a:rPr>
                <a:t>(</a:t>
              </a:r>
              <a:r>
                <a:rPr lang="zh-TW" altLang="en-US" b="1" dirty="0">
                  <a:solidFill>
                    <a:srgbClr val="CE7674"/>
                  </a:solidFill>
                  <a:ea typeface="微軟正黑體" pitchFamily="34" charset="-120"/>
                </a:rPr>
                <a:t>區間車</a:t>
              </a:r>
              <a:r>
                <a:rPr lang="en-US" altLang="zh-TW" b="1" dirty="0">
                  <a:solidFill>
                    <a:srgbClr val="CE7674"/>
                  </a:solidFill>
                  <a:ea typeface="微軟正黑體" pitchFamily="34" charset="-120"/>
                </a:rPr>
                <a:t>)</a:t>
              </a:r>
              <a:endParaRPr lang="zh-TW" altLang="en-US" b="1" dirty="0">
                <a:solidFill>
                  <a:srgbClr val="CE7674"/>
                </a:solidFill>
                <a:ea typeface="微軟正黑體" pitchFamily="34" charset="-120"/>
              </a:endParaRPr>
            </a:p>
          </p:txBody>
        </p:sp>
        <p:grpSp>
          <p:nvGrpSpPr>
            <p:cNvPr id="7" name="群組 59"/>
            <p:cNvGrpSpPr/>
            <p:nvPr/>
          </p:nvGrpSpPr>
          <p:grpSpPr>
            <a:xfrm>
              <a:off x="3160583" y="-4839975"/>
              <a:ext cx="1828258" cy="369332"/>
              <a:chOff x="5234546" y="-848353"/>
              <a:chExt cx="1828258" cy="369332"/>
            </a:xfrm>
          </p:grpSpPr>
          <p:sp>
            <p:nvSpPr>
              <p:cNvPr id="112" name="圓角矩形 111"/>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3" name="文字方塊 112"/>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8" name="群組 60"/>
            <p:cNvGrpSpPr/>
            <p:nvPr/>
          </p:nvGrpSpPr>
          <p:grpSpPr>
            <a:xfrm>
              <a:off x="3160583" y="-4048800"/>
              <a:ext cx="1828258" cy="369332"/>
              <a:chOff x="5234546" y="-848353"/>
              <a:chExt cx="1828258" cy="369332"/>
            </a:xfrm>
          </p:grpSpPr>
          <p:sp>
            <p:nvSpPr>
              <p:cNvPr id="110" name="圓角矩形 10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11" name="文字方塊 110"/>
              <p:cNvSpPr txBox="1"/>
              <p:nvPr/>
            </p:nvSpPr>
            <p:spPr>
              <a:xfrm>
                <a:off x="5307708"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SB10</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a:t>
                </a:r>
                <a:r>
                  <a:rPr lang="en-US" altLang="zh-TW" b="1" dirty="0">
                    <a:solidFill>
                      <a:schemeClr val="bg1"/>
                    </a:solidFill>
                    <a:ea typeface="微軟正黑體" pitchFamily="34" charset="-120"/>
                  </a:rPr>
                  <a:t>SB15</a:t>
                </a:r>
                <a:endParaRPr lang="zh-TW" altLang="en-US" b="1" dirty="0">
                  <a:solidFill>
                    <a:schemeClr val="bg1"/>
                  </a:solidFill>
                  <a:ea typeface="微軟正黑體" pitchFamily="34" charset="-120"/>
                </a:endParaRPr>
              </a:p>
            </p:txBody>
          </p:sp>
        </p:grpSp>
        <p:grpSp>
          <p:nvGrpSpPr>
            <p:cNvPr id="9" name="群組 61"/>
            <p:cNvGrpSpPr/>
            <p:nvPr/>
          </p:nvGrpSpPr>
          <p:grpSpPr>
            <a:xfrm>
              <a:off x="3160583" y="-3720046"/>
              <a:ext cx="1828258" cy="369332"/>
              <a:chOff x="5234546" y="-848353"/>
              <a:chExt cx="1828258" cy="369332"/>
            </a:xfrm>
          </p:grpSpPr>
          <p:sp>
            <p:nvSpPr>
              <p:cNvPr id="108" name="圓角矩形 107"/>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9" name="文字方塊 108"/>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八堵</a:t>
                </a:r>
              </a:p>
            </p:txBody>
          </p:sp>
        </p:grpSp>
        <p:grpSp>
          <p:nvGrpSpPr>
            <p:cNvPr id="10" name="群組 62"/>
            <p:cNvGrpSpPr/>
            <p:nvPr/>
          </p:nvGrpSpPr>
          <p:grpSpPr>
            <a:xfrm>
              <a:off x="6161469" y="-2492336"/>
              <a:ext cx="1879534" cy="369332"/>
              <a:chOff x="5226946" y="-848353"/>
              <a:chExt cx="1640540" cy="369332"/>
            </a:xfrm>
          </p:grpSpPr>
          <p:sp>
            <p:nvSpPr>
              <p:cNvPr id="106" name="圓角矩形 105"/>
              <p:cNvSpPr/>
              <p:nvPr/>
            </p:nvSpPr>
            <p:spPr>
              <a:xfrm>
                <a:off x="5234547" y="-806493"/>
                <a:ext cx="1612459"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7" name="文字方塊 106"/>
              <p:cNvSpPr txBox="1"/>
              <p:nvPr/>
            </p:nvSpPr>
            <p:spPr>
              <a:xfrm>
                <a:off x="5226946" y="-848353"/>
                <a:ext cx="1640540"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5.4</a:t>
                </a:r>
                <a:r>
                  <a:rPr lang="zh-TW" altLang="en-US" b="1" dirty="0">
                    <a:solidFill>
                      <a:schemeClr val="bg1"/>
                    </a:solidFill>
                    <a:ea typeface="微軟正黑體" pitchFamily="34" charset="-120"/>
                  </a:rPr>
                  <a:t>分鐘／長編組</a:t>
                </a:r>
              </a:p>
            </p:txBody>
          </p:sp>
        </p:grpSp>
        <p:grpSp>
          <p:nvGrpSpPr>
            <p:cNvPr id="11" name="群組 63"/>
            <p:cNvGrpSpPr/>
            <p:nvPr/>
          </p:nvGrpSpPr>
          <p:grpSpPr>
            <a:xfrm>
              <a:off x="6177556" y="-2807530"/>
              <a:ext cx="1847360" cy="369332"/>
              <a:chOff x="8871816" y="-1734910"/>
              <a:chExt cx="1828258" cy="369332"/>
            </a:xfrm>
          </p:grpSpPr>
          <p:sp>
            <p:nvSpPr>
              <p:cNvPr id="104" name="圓角矩形 103"/>
              <p:cNvSpPr/>
              <p:nvPr/>
            </p:nvSpPr>
            <p:spPr>
              <a:xfrm>
                <a:off x="8871816" y="-1693050"/>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5" name="文字方塊 104"/>
              <p:cNvSpPr txBox="1"/>
              <p:nvPr/>
            </p:nvSpPr>
            <p:spPr>
              <a:xfrm>
                <a:off x="8944978" y="-1734910"/>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分鐘／長編組</a:t>
                </a:r>
              </a:p>
            </p:txBody>
          </p:sp>
        </p:grpSp>
        <p:grpSp>
          <p:nvGrpSpPr>
            <p:cNvPr id="12" name="群組 64"/>
            <p:cNvGrpSpPr/>
            <p:nvPr/>
          </p:nvGrpSpPr>
          <p:grpSpPr>
            <a:xfrm>
              <a:off x="6177556" y="-4048800"/>
              <a:ext cx="1847360" cy="369332"/>
              <a:chOff x="12417387" y="4634357"/>
              <a:chExt cx="1847360" cy="369332"/>
            </a:xfrm>
          </p:grpSpPr>
          <p:sp>
            <p:nvSpPr>
              <p:cNvPr id="102" name="圓角矩形 101"/>
              <p:cNvSpPr/>
              <p:nvPr/>
            </p:nvSpPr>
            <p:spPr>
              <a:xfrm>
                <a:off x="12417387" y="4676217"/>
                <a:ext cx="1847360"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3" name="文字方塊 102"/>
              <p:cNvSpPr txBox="1"/>
              <p:nvPr/>
            </p:nvSpPr>
            <p:spPr>
              <a:xfrm>
                <a:off x="12491313" y="4634357"/>
                <a:ext cx="1699509"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3" name="群組 65"/>
            <p:cNvGrpSpPr/>
            <p:nvPr/>
          </p:nvGrpSpPr>
          <p:grpSpPr>
            <a:xfrm>
              <a:off x="6177556" y="-4855298"/>
              <a:ext cx="1847361" cy="369332"/>
              <a:chOff x="5234546" y="-848353"/>
              <a:chExt cx="1828258" cy="369332"/>
            </a:xfrm>
          </p:grpSpPr>
          <p:sp>
            <p:nvSpPr>
              <p:cNvPr id="100" name="圓角矩形 99"/>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101" name="文字方塊 100"/>
              <p:cNvSpPr txBox="1"/>
              <p:nvPr/>
            </p:nvSpPr>
            <p:spPr>
              <a:xfrm>
                <a:off x="5307708" y="-848353"/>
                <a:ext cx="1681936"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分鐘／短編組</a:t>
                </a:r>
              </a:p>
            </p:txBody>
          </p:sp>
        </p:grpSp>
        <p:grpSp>
          <p:nvGrpSpPr>
            <p:cNvPr id="14" name="群組 66"/>
            <p:cNvGrpSpPr/>
            <p:nvPr/>
          </p:nvGrpSpPr>
          <p:grpSpPr>
            <a:xfrm>
              <a:off x="8945523" y="-4934575"/>
              <a:ext cx="1162772" cy="369332"/>
              <a:chOff x="5234546" y="-848353"/>
              <a:chExt cx="1828258" cy="369332"/>
            </a:xfrm>
          </p:grpSpPr>
          <p:sp>
            <p:nvSpPr>
              <p:cNvPr id="98" name="圓角矩形 97"/>
              <p:cNvSpPr/>
              <p:nvPr/>
            </p:nvSpPr>
            <p:spPr>
              <a:xfrm>
                <a:off x="5234546" y="-806493"/>
                <a:ext cx="1828258" cy="276953"/>
              </a:xfrm>
              <a:prstGeom prst="roundRect">
                <a:avLst/>
              </a:prstGeom>
              <a:solidFill>
                <a:srgbClr val="1BB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9" name="文字方塊 98"/>
              <p:cNvSpPr txBox="1"/>
              <p:nvPr/>
            </p:nvSpPr>
            <p:spPr>
              <a:xfrm>
                <a:off x="5307707" y="-848353"/>
                <a:ext cx="1681935"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6</a:t>
                </a:r>
                <a:r>
                  <a:rPr lang="zh-TW" altLang="en-US" b="1" dirty="0">
                    <a:solidFill>
                      <a:schemeClr val="bg1"/>
                    </a:solidFill>
                    <a:ea typeface="微軟正黑體" pitchFamily="34" charset="-120"/>
                  </a:rPr>
                  <a:t>分鐘</a:t>
                </a:r>
              </a:p>
            </p:txBody>
          </p:sp>
        </p:grpSp>
        <p:grpSp>
          <p:nvGrpSpPr>
            <p:cNvPr id="15" name="群組 67"/>
            <p:cNvGrpSpPr/>
            <p:nvPr/>
          </p:nvGrpSpPr>
          <p:grpSpPr>
            <a:xfrm>
              <a:off x="8945523" y="-4002003"/>
              <a:ext cx="1162772" cy="369332"/>
              <a:chOff x="12887421" y="-2253443"/>
              <a:chExt cx="1162772" cy="369332"/>
            </a:xfrm>
          </p:grpSpPr>
          <p:sp>
            <p:nvSpPr>
              <p:cNvPr id="96" name="圓角矩形 95"/>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7" name="文字方塊 96"/>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16" name="群組 68"/>
            <p:cNvGrpSpPr/>
            <p:nvPr/>
          </p:nvGrpSpPr>
          <p:grpSpPr>
            <a:xfrm>
              <a:off x="8945523" y="-2669813"/>
              <a:ext cx="1162772" cy="369332"/>
              <a:chOff x="12887421" y="-2253443"/>
              <a:chExt cx="1162772" cy="369332"/>
            </a:xfrm>
          </p:grpSpPr>
          <p:sp>
            <p:nvSpPr>
              <p:cNvPr id="94" name="圓角矩形 93"/>
              <p:cNvSpPr/>
              <p:nvPr/>
            </p:nvSpPr>
            <p:spPr>
              <a:xfrm>
                <a:off x="12887421" y="-2211583"/>
                <a:ext cx="1162772" cy="276953"/>
              </a:xfrm>
              <a:prstGeom prst="roundRect">
                <a:avLst/>
              </a:prstGeom>
              <a:gradFill>
                <a:gsLst>
                  <a:gs pos="15000">
                    <a:srgbClr val="1BB6EF"/>
                  </a:gs>
                  <a:gs pos="85000">
                    <a:srgbClr val="00A8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5" name="文字方塊 94"/>
              <p:cNvSpPr txBox="1"/>
              <p:nvPr/>
            </p:nvSpPr>
            <p:spPr>
              <a:xfrm>
                <a:off x="12933952" y="-2253443"/>
                <a:ext cx="1069711"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3</a:t>
                </a:r>
                <a:r>
                  <a:rPr lang="zh-TW" altLang="en-US" b="1" dirty="0">
                    <a:solidFill>
                      <a:schemeClr val="bg1"/>
                    </a:solidFill>
                    <a:ea typeface="微軟正黑體" pitchFamily="34" charset="-120"/>
                  </a:rPr>
                  <a:t>分鐘</a:t>
                </a:r>
              </a:p>
            </p:txBody>
          </p:sp>
        </p:grpSp>
        <p:grpSp>
          <p:nvGrpSpPr>
            <p:cNvPr id="54" name="群組 75"/>
            <p:cNvGrpSpPr/>
            <p:nvPr/>
          </p:nvGrpSpPr>
          <p:grpSpPr>
            <a:xfrm>
              <a:off x="3160583" y="-3391292"/>
              <a:ext cx="1828258" cy="369332"/>
              <a:chOff x="5234546" y="-848353"/>
              <a:chExt cx="1828258" cy="369332"/>
            </a:xfrm>
          </p:grpSpPr>
          <p:sp>
            <p:nvSpPr>
              <p:cNvPr id="92" name="圓角矩形 91"/>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3" name="文字方塊 92"/>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55" name="群組 76"/>
            <p:cNvGrpSpPr/>
            <p:nvPr/>
          </p:nvGrpSpPr>
          <p:grpSpPr>
            <a:xfrm>
              <a:off x="3160583" y="-1857539"/>
              <a:ext cx="1828258" cy="369332"/>
              <a:chOff x="5234546" y="-848353"/>
              <a:chExt cx="1828258" cy="369332"/>
            </a:xfrm>
          </p:grpSpPr>
          <p:sp>
            <p:nvSpPr>
              <p:cNvPr id="90" name="圓角矩形 89"/>
              <p:cNvSpPr/>
              <p:nvPr/>
            </p:nvSpPr>
            <p:spPr>
              <a:xfrm>
                <a:off x="5234546" y="-806493"/>
                <a:ext cx="1828258"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91" name="文字方塊 90"/>
              <p:cNvSpPr txBox="1"/>
              <p:nvPr/>
            </p:nvSpPr>
            <p:spPr>
              <a:xfrm>
                <a:off x="5307708" y="-848353"/>
                <a:ext cx="1681935" cy="369332"/>
              </a:xfrm>
              <a:prstGeom prst="rect">
                <a:avLst/>
              </a:prstGeom>
              <a:noFill/>
            </p:spPr>
            <p:txBody>
              <a:bodyPr wrap="square" rtlCol="0">
                <a:spAutoFit/>
              </a:bodyPr>
              <a:lstStyle/>
              <a:p>
                <a:pPr algn="ctr"/>
                <a:r>
                  <a:rPr lang="zh-TW" altLang="en-US" b="1" dirty="0">
                    <a:solidFill>
                      <a:schemeClr val="bg1"/>
                    </a:solidFill>
                    <a:ea typeface="微軟正黑體" pitchFamily="34" charset="-120"/>
                  </a:rPr>
                  <a:t>南港 </a:t>
                </a:r>
                <a:r>
                  <a:rPr lang="en-US" altLang="zh-TW" b="1" dirty="0">
                    <a:solidFill>
                      <a:schemeClr val="bg1"/>
                    </a:solidFill>
                    <a:ea typeface="微軟正黑體" pitchFamily="34" charset="-120"/>
                  </a:rPr>
                  <a:t>–</a:t>
                </a:r>
                <a:r>
                  <a:rPr lang="zh-TW" altLang="en-US" b="1" dirty="0">
                    <a:solidFill>
                      <a:schemeClr val="bg1"/>
                    </a:solidFill>
                    <a:ea typeface="微軟正黑體" pitchFamily="34" charset="-120"/>
                  </a:rPr>
                  <a:t> 北五堵</a:t>
                </a:r>
              </a:p>
            </p:txBody>
          </p:sp>
        </p:grpSp>
        <p:grpSp>
          <p:nvGrpSpPr>
            <p:cNvPr id="60" name="群組 77"/>
            <p:cNvGrpSpPr/>
            <p:nvPr/>
          </p:nvGrpSpPr>
          <p:grpSpPr>
            <a:xfrm>
              <a:off x="6154094" y="-1855210"/>
              <a:ext cx="1894284" cy="369332"/>
              <a:chOff x="12440049" y="6401693"/>
              <a:chExt cx="1894284" cy="369332"/>
            </a:xfrm>
          </p:grpSpPr>
          <p:sp>
            <p:nvSpPr>
              <p:cNvPr id="88" name="圓角矩形 87"/>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9" name="文字方塊 88"/>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1" name="群組 78"/>
            <p:cNvGrpSpPr/>
            <p:nvPr/>
          </p:nvGrpSpPr>
          <p:grpSpPr>
            <a:xfrm>
              <a:off x="6154094" y="-2170311"/>
              <a:ext cx="1894284" cy="369332"/>
              <a:chOff x="12440049" y="6401693"/>
              <a:chExt cx="1894284" cy="369332"/>
            </a:xfrm>
          </p:grpSpPr>
          <p:sp>
            <p:nvSpPr>
              <p:cNvPr id="86" name="圓角矩形 85"/>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7" name="文字方塊 86"/>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2" name="群組 79"/>
            <p:cNvGrpSpPr/>
            <p:nvPr/>
          </p:nvGrpSpPr>
          <p:grpSpPr>
            <a:xfrm>
              <a:off x="6154094" y="-3392262"/>
              <a:ext cx="1894284" cy="369332"/>
              <a:chOff x="12440049" y="6401693"/>
              <a:chExt cx="1894284" cy="369332"/>
            </a:xfrm>
          </p:grpSpPr>
          <p:sp>
            <p:nvSpPr>
              <p:cNvPr id="84" name="圓角矩形 83"/>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5" name="文字方塊 84"/>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nvGrpSpPr>
            <p:cNvPr id="63" name="群組 80"/>
            <p:cNvGrpSpPr/>
            <p:nvPr/>
          </p:nvGrpSpPr>
          <p:grpSpPr>
            <a:xfrm>
              <a:off x="6154094" y="-3720531"/>
              <a:ext cx="1894284" cy="369332"/>
              <a:chOff x="12440049" y="6401693"/>
              <a:chExt cx="1894284" cy="369332"/>
            </a:xfrm>
          </p:grpSpPr>
          <p:sp>
            <p:nvSpPr>
              <p:cNvPr id="82" name="圓角矩形 81"/>
              <p:cNvSpPr/>
              <p:nvPr/>
            </p:nvSpPr>
            <p:spPr>
              <a:xfrm>
                <a:off x="12463511" y="6447883"/>
                <a:ext cx="1847361" cy="276953"/>
              </a:xfrm>
              <a:prstGeom prst="round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微軟正黑體" pitchFamily="34" charset="-120"/>
                </a:endParaRPr>
              </a:p>
            </p:txBody>
          </p:sp>
          <p:sp>
            <p:nvSpPr>
              <p:cNvPr id="83" name="文字方塊 82"/>
              <p:cNvSpPr txBox="1"/>
              <p:nvPr/>
            </p:nvSpPr>
            <p:spPr>
              <a:xfrm>
                <a:off x="12440049" y="6401693"/>
                <a:ext cx="1894284" cy="369332"/>
              </a:xfrm>
              <a:prstGeom prst="rect">
                <a:avLst/>
              </a:prstGeom>
              <a:noFill/>
            </p:spPr>
            <p:txBody>
              <a:bodyPr wrap="square" rtlCol="0">
                <a:spAutoFit/>
              </a:bodyPr>
              <a:lstStyle/>
              <a:p>
                <a:pPr algn="ctr"/>
                <a:r>
                  <a:rPr lang="en-US" altLang="zh-TW" b="1" dirty="0">
                    <a:solidFill>
                      <a:schemeClr val="bg1"/>
                    </a:solidFill>
                    <a:ea typeface="微軟正黑體" pitchFamily="34" charset="-120"/>
                  </a:rPr>
                  <a:t>7.5</a:t>
                </a:r>
                <a:r>
                  <a:rPr lang="zh-TW" altLang="en-US" b="1" dirty="0">
                    <a:solidFill>
                      <a:schemeClr val="bg1"/>
                    </a:solidFill>
                    <a:ea typeface="微軟正黑體" pitchFamily="34" charset="-120"/>
                  </a:rPr>
                  <a:t>分鐘／長編組</a:t>
                </a:r>
              </a:p>
            </p:txBody>
          </p:sp>
        </p:grpSp>
      </p:grpSp>
      <p:sp>
        <p:nvSpPr>
          <p:cNvPr id="162" name="標題 3"/>
          <p:cNvSpPr txBox="1">
            <a:spLocks/>
          </p:cNvSpPr>
          <p:nvPr/>
        </p:nvSpPr>
        <p:spPr bwMode="auto">
          <a:xfrm>
            <a:off x="539750" y="0"/>
            <a:ext cx="8424000" cy="728663"/>
          </a:xfrm>
          <a:prstGeom prst="rect">
            <a:avLst/>
          </a:prstGeom>
          <a:noFill/>
          <a:ln w="9525">
            <a:no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30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Times New Roman" pitchFamily="18" charset="0"/>
              </a:rPr>
              <a:t>貳、國產化要求</a:t>
            </a:r>
          </a:p>
        </p:txBody>
      </p:sp>
      <p:sp>
        <p:nvSpPr>
          <p:cNvPr id="161" name="矩形 160"/>
          <p:cNvSpPr/>
          <p:nvPr/>
        </p:nvSpPr>
        <p:spPr>
          <a:xfrm>
            <a:off x="441059" y="791809"/>
            <a:ext cx="8541571" cy="6001643"/>
          </a:xfrm>
          <a:prstGeom prst="rect">
            <a:avLst/>
          </a:prstGeom>
        </p:spPr>
        <p:txBody>
          <a:bodyPr wrap="square">
            <a:spAutoFit/>
          </a:bodyPr>
          <a:lstStyle/>
          <a:p>
            <a:pPr marL="268288" indent="-268288" algn="just">
              <a:buFont typeface="Wingdings" pitchFamily="2" charset="2"/>
              <a:buChar char="l"/>
            </a:pPr>
            <a:r>
              <a:rPr lang="zh-TW" altLang="zh-TW" sz="2400" b="1" dirty="0">
                <a:solidFill>
                  <a:sysClr val="windowText" lastClr="000000"/>
                </a:solidFill>
                <a:latin typeface="微軟正黑體" panose="020B0604030504040204" pitchFamily="34" charset="-120"/>
                <a:ea typeface="微軟正黑體" panose="020B0604030504040204" pitchFamily="34" charset="-120"/>
              </a:rPr>
              <a:t>不適用政府採購協定</a:t>
            </a:r>
            <a:r>
              <a:rPr lang="en-US" altLang="zh-TW" sz="2400" b="1" dirty="0">
                <a:solidFill>
                  <a:sysClr val="windowText" lastClr="000000"/>
                </a:solidFill>
                <a:latin typeface="微軟正黑體" panose="020B0604030504040204" pitchFamily="34" charset="-120"/>
                <a:ea typeface="微軟正黑體" panose="020B0604030504040204" pitchFamily="34" charset="-120"/>
              </a:rPr>
              <a:t>(GPA)</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之招標機關，應要求投標廠商供應機電系統及軌道工程類別之採計項目之原產地屬我國或本採購適用之條約協定國之部分符合國產化占比下限，</a:t>
            </a:r>
            <a:r>
              <a:rPr lang="zh-TW" altLang="zh-TW" sz="2400" b="1" dirty="0">
                <a:solidFill>
                  <a:srgbClr val="FF0000"/>
                </a:solidFill>
                <a:latin typeface="微軟正黑體" panose="020B0604030504040204" pitchFamily="34" charset="-120"/>
                <a:ea typeface="微軟正黑體" panose="020B0604030504040204" pitchFamily="34" charset="-120"/>
              </a:rPr>
              <a:t>至少為採計項目之契約金額總額之二分之一</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，並於招標文件中載明國產化占比之採計項目、認定原則、計算方式及未達成履約承諾之罰則。</a:t>
            </a:r>
            <a:endParaRPr lang="en-US" altLang="zh-TW" sz="2400" b="1" dirty="0">
              <a:solidFill>
                <a:sysClr val="windowText" lastClr="000000"/>
              </a:solidFill>
              <a:latin typeface="微軟正黑體" panose="020B0604030504040204" pitchFamily="34" charset="-120"/>
              <a:ea typeface="微軟正黑體" panose="020B0604030504040204" pitchFamily="34" charset="-120"/>
            </a:endParaRPr>
          </a:p>
          <a:p>
            <a:pPr marL="268288" indent="-268288" algn="just">
              <a:buFont typeface="Wingdings" pitchFamily="2" charset="2"/>
              <a:buChar char="l"/>
            </a:pPr>
            <a:r>
              <a:rPr lang="zh-TW" altLang="zh-TW" sz="2400" b="1" dirty="0">
                <a:solidFill>
                  <a:sysClr val="windowText" lastClr="000000"/>
                </a:solidFill>
                <a:latin typeface="微軟正黑體" panose="020B0604030504040204" pitchFamily="34" charset="-120"/>
                <a:ea typeface="微軟正黑體" panose="020B0604030504040204" pitchFamily="34" charset="-120"/>
              </a:rPr>
              <a:t>不適用我國締結之條約或協定之外國廠商</a:t>
            </a:r>
            <a:r>
              <a:rPr lang="zh-TW" altLang="zh-TW" sz="2400" b="1" dirty="0">
                <a:solidFill>
                  <a:srgbClr val="FF0000"/>
                </a:solidFill>
                <a:latin typeface="微軟正黑體" panose="020B0604030504040204" pitchFamily="34" charset="-120"/>
                <a:ea typeface="微軟正黑體" panose="020B0604030504040204" pitchFamily="34" charset="-120"/>
              </a:rPr>
              <a:t>可參與投標，但給予差別待遇</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a:t>
            </a:r>
            <a:endParaRPr lang="en-US" altLang="zh-TW" sz="2400" b="1" dirty="0">
              <a:solidFill>
                <a:sysClr val="windowText" lastClr="000000"/>
              </a:solidFill>
              <a:latin typeface="微軟正黑體" panose="020B0604030504040204" pitchFamily="34" charset="-120"/>
              <a:ea typeface="微軟正黑體" panose="020B0604030504040204" pitchFamily="34" charset="-120"/>
            </a:endParaRPr>
          </a:p>
          <a:p>
            <a:pPr marL="268288" indent="-268288" algn="just">
              <a:buFont typeface="Wingdings" pitchFamily="2" charset="2"/>
              <a:buChar char="l"/>
            </a:pPr>
            <a:r>
              <a:rPr lang="zh-TW" altLang="zh-TW" sz="2400" b="1" dirty="0">
                <a:solidFill>
                  <a:sysClr val="windowText" lastClr="000000"/>
                </a:solidFill>
                <a:latin typeface="微軟正黑體" panose="020B0604030504040204" pitchFamily="34" charset="-120"/>
                <a:ea typeface="微軟正黑體" panose="020B0604030504040204" pitchFamily="34" charset="-120"/>
              </a:rPr>
              <a:t>應於契約中納入國產化占比並載明約定項目，其原產地須屬我國或本採購適用之條約協定國家。約定項目為政策推動需取得之關鍵技術或延續產製能力，納入契約後不得更動。</a:t>
            </a:r>
            <a:endParaRPr lang="en-US" altLang="zh-TW" sz="2400" b="1" dirty="0">
              <a:solidFill>
                <a:sysClr val="windowText" lastClr="000000"/>
              </a:solidFill>
              <a:latin typeface="微軟正黑體" panose="020B0604030504040204" pitchFamily="34" charset="-120"/>
              <a:ea typeface="微軟正黑體" panose="020B0604030504040204" pitchFamily="34" charset="-120"/>
            </a:endParaRPr>
          </a:p>
          <a:p>
            <a:pPr marL="268288" indent="-268288" algn="just">
              <a:buFont typeface="Wingdings" pitchFamily="2" charset="2"/>
              <a:buChar char="l"/>
            </a:pPr>
            <a:r>
              <a:rPr lang="zh-TW" altLang="zh-TW" sz="2400" b="1" dirty="0">
                <a:solidFill>
                  <a:sysClr val="windowText" lastClr="000000"/>
                </a:solidFill>
                <a:latin typeface="微軟正黑體" panose="020B0604030504040204" pitchFamily="34" charset="-120"/>
                <a:ea typeface="微軟正黑體" panose="020B0604030504040204" pitchFamily="34" charset="-120"/>
              </a:rPr>
              <a:t>納入契約之國產化約定項目，</a:t>
            </a:r>
            <a:r>
              <a:rPr lang="zh-TW" altLang="zh-TW" sz="2400" b="1" dirty="0">
                <a:solidFill>
                  <a:srgbClr val="FF0000"/>
                </a:solidFill>
                <a:latin typeface="微軟正黑體" panose="020B0604030504040204" pitchFamily="34" charset="-120"/>
                <a:ea typeface="微軟正黑體" panose="020B0604030504040204" pitchFamily="34" charset="-120"/>
              </a:rPr>
              <a:t>廠商得採政府相關單位投入資源研發產品、自主研發或技術轉移方式達成</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a:t>
            </a:r>
            <a:endParaRPr lang="en-US" altLang="zh-TW" sz="2400" b="1" dirty="0">
              <a:solidFill>
                <a:sysClr val="windowText" lastClr="000000"/>
              </a:solidFill>
              <a:latin typeface="微軟正黑體" panose="020B0604030504040204" pitchFamily="34" charset="-120"/>
              <a:ea typeface="微軟正黑體" panose="020B0604030504040204" pitchFamily="34" charset="-120"/>
            </a:endParaRPr>
          </a:p>
          <a:p>
            <a:pPr marL="268288" indent="-268288" algn="just">
              <a:buFont typeface="Wingdings" pitchFamily="2" charset="2"/>
              <a:buChar char="l"/>
            </a:pPr>
            <a:r>
              <a:rPr lang="zh-TW" altLang="zh-TW" sz="2400" b="1" dirty="0">
                <a:solidFill>
                  <a:sysClr val="windowText" lastClr="000000"/>
                </a:solidFill>
                <a:latin typeface="微軟正黑體" panose="020B0604030504040204" pitchFamily="34" charset="-120"/>
                <a:ea typeface="微軟正黑體" panose="020B0604030504040204" pitchFamily="34" charset="-120"/>
              </a:rPr>
              <a:t>機電系統及軌道工程列入國產化占比計算，</a:t>
            </a:r>
            <a:r>
              <a:rPr lang="zh-TW" altLang="zh-TW" sz="2400" b="1" dirty="0">
                <a:solidFill>
                  <a:srgbClr val="FF0000"/>
                </a:solidFill>
                <a:latin typeface="微軟正黑體" panose="020B0604030504040204" pitchFamily="34" charset="-120"/>
                <a:ea typeface="微軟正黑體" panose="020B0604030504040204" pitchFamily="34" charset="-120"/>
              </a:rPr>
              <a:t>機電系統包括但不限於車輛系統、供電系統、號誌系統、通訊系統、自動收費系統、月台門系統及行控及交控中心等項目</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xmlns="" val="330414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参、國產化相關規定</a:t>
            </a:r>
          </a:p>
        </p:txBody>
      </p:sp>
      <p:sp>
        <p:nvSpPr>
          <p:cNvPr id="3" name="內容版面配置區 2"/>
          <p:cNvSpPr>
            <a:spLocks noGrp="1"/>
          </p:cNvSpPr>
          <p:nvPr>
            <p:ph idx="1"/>
          </p:nvPr>
        </p:nvSpPr>
        <p:spPr/>
        <p:txBody>
          <a:bodyPr/>
          <a:lstStyle/>
          <a:p>
            <a:pPr lvl="1"/>
            <a:r>
              <a:rPr lang="zh-TW" altLang="en-US" dirty="0"/>
              <a:t>目的：「</a:t>
            </a:r>
            <a:r>
              <a:rPr lang="zh-TW" altLang="en-US" dirty="0">
                <a:solidFill>
                  <a:srgbClr val="FF0000"/>
                </a:solidFill>
              </a:rPr>
              <a:t>輕軌系統採購作業指引</a:t>
            </a:r>
            <a:r>
              <a:rPr lang="zh-TW" altLang="en-US" dirty="0"/>
              <a:t>」前言 一、本部頒布本指引之目的，係期藉由廠商資格之彈性措施、 產品使用</a:t>
            </a:r>
            <a:r>
              <a:rPr lang="en-US" altLang="zh-TW" dirty="0"/>
              <a:t>(</a:t>
            </a:r>
            <a:r>
              <a:rPr lang="zh-TW" altLang="en-US" dirty="0"/>
              <a:t>或合格</a:t>
            </a:r>
            <a:r>
              <a:rPr lang="en-US" altLang="zh-TW" dirty="0"/>
              <a:t>)</a:t>
            </a:r>
            <a:r>
              <a:rPr lang="zh-TW" altLang="en-US" dirty="0"/>
              <a:t>證明之認定及通用規格之制訂等，達成 整合我國輕軌系統關鍵規格一致化，擴大零組件產製經濟規模，進而</a:t>
            </a:r>
            <a:r>
              <a:rPr lang="zh-TW" altLang="en-US" dirty="0">
                <a:solidFill>
                  <a:srgbClr val="FF0000"/>
                </a:solidFill>
              </a:rPr>
              <a:t>提升國內廠商</a:t>
            </a:r>
            <a:r>
              <a:rPr lang="zh-TW" altLang="en-US" dirty="0"/>
              <a:t>參與</a:t>
            </a:r>
            <a:r>
              <a:rPr lang="zh-TW" altLang="en-US" dirty="0">
                <a:solidFill>
                  <a:srgbClr val="FF0000"/>
                </a:solidFill>
              </a:rPr>
              <a:t>軌道建設</a:t>
            </a:r>
            <a:r>
              <a:rPr lang="zh-TW" altLang="en-US" dirty="0"/>
              <a:t>機會及意願。</a:t>
            </a:r>
            <a:endParaRPr lang="en-US" altLang="zh-TW" dirty="0"/>
          </a:p>
        </p:txBody>
      </p:sp>
    </p:spTree>
  </p:cSld>
  <p:clrMapOvr>
    <a:masterClrMapping/>
  </p:clrMapOvr>
</p:sld>
</file>

<file path=ppt/theme/theme1.xml><?xml version="1.0" encoding="utf-8"?>
<a:theme xmlns:a="http://schemas.openxmlformats.org/drawingml/2006/main" name="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內容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dirty="0" smtClean="0">
            <a:latin typeface="微軟正黑體" pitchFamily="34" charset="-120"/>
            <a:ea typeface="微軟正黑體" pitchFamily="34" charset="-120"/>
          </a:defRPr>
        </a:defPPr>
      </a:lstStyle>
      <a:style>
        <a:lnRef idx="2">
          <a:schemeClr val="accent6"/>
        </a:lnRef>
        <a:fillRef idx="1">
          <a:schemeClr val="lt1"/>
        </a:fillRef>
        <a:effectRef idx="0">
          <a:schemeClr val="accent6"/>
        </a:effectRef>
        <a:fontRef idx="minor">
          <a:schemeClr val="dk1"/>
        </a:fontRef>
      </a:style>
    </a:spDef>
    <a:txDef>
      <a:spPr bwMode="auto">
        <a:solidFill>
          <a:schemeClr val="bg1"/>
        </a:solidFill>
        <a:ln w="9525">
          <a:noFill/>
          <a:miter lim="800000"/>
          <a:headEnd/>
          <a:tailEnd/>
        </a:ln>
      </a:spPr>
      <a:bodyPr wrap="square" lIns="0" tIns="0" rIns="0" bIns="0" anchor="ctr" anchorCtr="0">
        <a:noAutofit/>
      </a:bodyPr>
      <a:lstStyle>
        <a:defPPr marL="449263" indent="-85725">
          <a:lnSpc>
            <a:spcPct val="90000"/>
          </a:lnSpc>
          <a:spcBef>
            <a:spcPct val="20000"/>
          </a:spcBef>
          <a:defRPr sz="2800" dirty="0" smtClean="0">
            <a:solidFill>
              <a:schemeClr val="bg1"/>
            </a:solidFill>
            <a:latin typeface="Arial" pitchFamily="34" charset="0"/>
            <a:ea typeface="華康中圓體" pitchFamily="49" charset="-120"/>
            <a:cs typeface="Arial" pitchFamily="34" charset="0"/>
          </a:defRPr>
        </a:defPPr>
      </a:lstStyle>
    </a:txDef>
  </a:objectDefaults>
  <a:extraClrSchemeLst/>
</a:theme>
</file>

<file path=ppt/theme/theme3.xml><?xml version="1.0" encoding="utf-8"?>
<a:theme xmlns:a="http://schemas.openxmlformats.org/drawingml/2006/main" name="1_L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wrap="square" lIns="0" tIns="0" rIns="0" bIns="0" anchor="ctr" anchorCtr="0">
        <a:noAutofit/>
      </a:bodyPr>
      <a:lstStyle>
        <a:defPPr marL="449263" indent="-85725">
          <a:lnSpc>
            <a:spcPct val="90000"/>
          </a:lnSpc>
          <a:spcBef>
            <a:spcPct val="20000"/>
          </a:spcBef>
          <a:defRPr sz="2800" dirty="0" smtClean="0">
            <a:solidFill>
              <a:schemeClr val="bg1"/>
            </a:solidFill>
            <a:latin typeface="Arial" pitchFamily="34" charset="0"/>
            <a:ea typeface="華康中圓體" pitchFamily="49" charset="-120"/>
            <a:cs typeface="Arial" pitchFamily="34" charset="0"/>
          </a:defRPr>
        </a:defPPr>
      </a:lstStyle>
    </a:txDef>
  </a:objectDefaults>
  <a:extraClrSchemeLst/>
</a:theme>
</file>

<file path=ppt/theme/theme4.xml><?xml version="1.0" encoding="utf-8"?>
<a:theme xmlns:a="http://schemas.openxmlformats.org/drawingml/2006/main" name="封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41046</TotalTime>
  <Words>4057</Words>
  <Application>Microsoft Office PowerPoint</Application>
  <PresentationFormat>如螢幕大小 (4:3)</PresentationFormat>
  <Paragraphs>491</Paragraphs>
  <Slides>27</Slides>
  <Notes>0</Notes>
  <HiddenSlides>0</HiddenSlides>
  <MMClips>0</MMClips>
  <ScaleCrop>false</ScaleCrop>
  <HeadingPairs>
    <vt:vector size="4" baseType="variant">
      <vt:variant>
        <vt:lpstr>佈景主題</vt:lpstr>
      </vt:variant>
      <vt:variant>
        <vt:i4>4</vt:i4>
      </vt:variant>
      <vt:variant>
        <vt:lpstr>投影片標題</vt:lpstr>
      </vt:variant>
      <vt:variant>
        <vt:i4>27</vt:i4>
      </vt:variant>
    </vt:vector>
  </HeadingPairs>
  <TitlesOfParts>
    <vt:vector size="31" baseType="lpstr">
      <vt:lpstr>封面</vt:lpstr>
      <vt:lpstr>內容頁</vt:lpstr>
      <vt:lpstr>1_L1-2</vt:lpstr>
      <vt:lpstr>封底</vt:lpstr>
      <vt:lpstr>投影片 0</vt:lpstr>
      <vt:lpstr>投影片 1</vt:lpstr>
      <vt:lpstr>壹、計畫概要</vt:lpstr>
      <vt:lpstr>汐東捷運與其他運輸系統整合構想</vt:lpstr>
      <vt:lpstr>投影片 4</vt:lpstr>
      <vt:lpstr>投影片 5</vt:lpstr>
      <vt:lpstr>投影片 6</vt:lpstr>
      <vt:lpstr>投影片 7</vt:lpstr>
      <vt:lpstr>参、國產化相關規定</vt:lpstr>
      <vt:lpstr>投影片 9</vt:lpstr>
      <vt:lpstr>投影片 10</vt:lpstr>
      <vt:lpstr>投影片 11</vt:lpstr>
      <vt:lpstr>投影片 12</vt:lpstr>
      <vt:lpstr>肆、約定項目說明-轉向架框(1/2)</vt:lpstr>
      <vt:lpstr>轉向架框(2/2)</vt:lpstr>
      <vt:lpstr>空調與通風系統(1/2)</vt:lpstr>
      <vt:lpstr>空調與通風系統(1/2)</vt:lpstr>
      <vt:lpstr>車頭FRP外板</vt:lpstr>
      <vt:lpstr>轉轍器系統(1/2)</vt:lpstr>
      <vt:lpstr>轉轍器系統(2/2)</vt:lpstr>
      <vt:lpstr>集電弓系統(1/2)</vt:lpstr>
      <vt:lpstr>集電弓系統(2/2)</vt:lpstr>
      <vt:lpstr>車門系統(1/2)</vt:lpstr>
      <vt:lpstr>車門系統(2/2)</vt:lpstr>
      <vt:lpstr>軌道扣件系統(1/2)</vt:lpstr>
      <vt:lpstr>軌道扣件系統(2/2)</vt:lpstr>
      <vt:lpstr>投影片 26</vt:lpstr>
    </vt:vector>
  </TitlesOfParts>
  <Company>SINOTECH.LTD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0</dc:title>
  <dc:creator>朱美麗</dc:creator>
  <cp:lastModifiedBy>4821</cp:lastModifiedBy>
  <cp:revision>4371</cp:revision>
  <cp:lastPrinted>2021-01-27T10:21:26Z</cp:lastPrinted>
  <dcterms:created xsi:type="dcterms:W3CDTF">2011-12-14T02:06:09Z</dcterms:created>
  <dcterms:modified xsi:type="dcterms:W3CDTF">2023-01-31T10:04:12Z</dcterms:modified>
</cp:coreProperties>
</file>